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713" r:id="rId1"/>
  </p:sldMasterIdLst>
  <p:notesMasterIdLst>
    <p:notesMasterId r:id="rId26"/>
  </p:notesMasterIdLst>
  <p:handoutMasterIdLst>
    <p:handoutMasterId r:id="rId27"/>
  </p:handoutMasterIdLst>
  <p:sldIdLst>
    <p:sldId id="256" r:id="rId2"/>
    <p:sldId id="279" r:id="rId3"/>
    <p:sldId id="257" r:id="rId4"/>
    <p:sldId id="258" r:id="rId5"/>
    <p:sldId id="259" r:id="rId6"/>
    <p:sldId id="281" r:id="rId7"/>
    <p:sldId id="260" r:id="rId8"/>
    <p:sldId id="263" r:id="rId9"/>
    <p:sldId id="261" r:id="rId10"/>
    <p:sldId id="265" r:id="rId11"/>
    <p:sldId id="266" r:id="rId12"/>
    <p:sldId id="282" r:id="rId13"/>
    <p:sldId id="283" r:id="rId14"/>
    <p:sldId id="269" r:id="rId15"/>
    <p:sldId id="270" r:id="rId16"/>
    <p:sldId id="271" r:id="rId17"/>
    <p:sldId id="272" r:id="rId18"/>
    <p:sldId id="277" r:id="rId19"/>
    <p:sldId id="273" r:id="rId20"/>
    <p:sldId id="276" r:id="rId21"/>
    <p:sldId id="275" r:id="rId22"/>
    <p:sldId id="274" r:id="rId23"/>
    <p:sldId id="278" r:id="rId24"/>
    <p:sldId id="280"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0000"/>
    <a:srgbClr val="B00108"/>
    <a:srgbClr val="8C030A"/>
    <a:srgbClr val="A101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94643"/>
  </p:normalViewPr>
  <p:slideViewPr>
    <p:cSldViewPr>
      <p:cViewPr varScale="1">
        <p:scale>
          <a:sx n="179" d="100"/>
          <a:sy n="179" d="100"/>
        </p:scale>
        <p:origin x="1888"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smtClean="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D5DD71D1-D15E-8247-A0C9-EFA863FDCA8A}" type="datetimeFigureOut">
              <a:rPr lang="en-US"/>
              <a:pPr>
                <a:defRPr/>
              </a:pPr>
              <a:t>10/8/18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5E0654FA-D82E-5940-882A-6B2DB76ACF5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smtClean="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2ADB9625-B20B-C74C-ACED-CE81265CDD27}" type="datetimeFigureOut">
              <a:rPr lang="en-US"/>
              <a:pPr>
                <a:defRPr/>
              </a:pPr>
              <a:t>10/8/18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9DE36C8E-0150-314B-8181-6B1301CE731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E83DE66-7CB0-C74F-B334-9568964A0CE3}" type="datetime1">
              <a:rPr lang="en-US" altLang="x-none"/>
              <a:pPr>
                <a:defRPr/>
              </a:pPr>
              <a:t>10/8/18</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EDE594-5B69-584E-A297-E6C1BCF079F8}" type="slidenum">
              <a:rPr lang="en-US" altLang="x-none"/>
              <a:pPr>
                <a:defRPr/>
              </a:pPr>
              <a:t>‹#›</a:t>
            </a:fld>
            <a:endParaRPr lang="en-US" altLang="x-none"/>
          </a:p>
        </p:txBody>
      </p:sp>
    </p:spTree>
    <p:extLst>
      <p:ext uri="{BB962C8B-B14F-4D97-AF65-F5344CB8AC3E}">
        <p14:creationId xmlns:p14="http://schemas.microsoft.com/office/powerpoint/2010/main" val="1863249914"/>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9E6F81A-E582-9840-86EE-A1E5D47A448D}" type="datetime1">
              <a:rPr lang="en-US" altLang="x-none"/>
              <a:pPr>
                <a:defRPr/>
              </a:pPr>
              <a:t>10/8/18</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C0E405-52D7-6A4C-8FB6-FB9A32D71031}" type="slidenum">
              <a:rPr lang="en-US" altLang="x-none"/>
              <a:pPr>
                <a:defRPr/>
              </a:pPr>
              <a:t>‹#›</a:t>
            </a:fld>
            <a:endParaRPr lang="en-US" altLang="x-none"/>
          </a:p>
        </p:txBody>
      </p:sp>
    </p:spTree>
    <p:extLst>
      <p:ext uri="{BB962C8B-B14F-4D97-AF65-F5344CB8AC3E}">
        <p14:creationId xmlns:p14="http://schemas.microsoft.com/office/powerpoint/2010/main" val="1622588679"/>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F3F4E66-E0DA-A442-89AA-7E4C6CB2444A}" type="datetime1">
              <a:rPr lang="en-US" altLang="x-none"/>
              <a:pPr>
                <a:defRPr/>
              </a:pPr>
              <a:t>10/8/18</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717C24-2D4C-414D-A39F-07C7FFFE49D1}" type="slidenum">
              <a:rPr lang="en-US" altLang="x-none"/>
              <a:pPr>
                <a:defRPr/>
              </a:pPr>
              <a:t>‹#›</a:t>
            </a:fld>
            <a:endParaRPr lang="en-US" altLang="x-none"/>
          </a:p>
        </p:txBody>
      </p:sp>
    </p:spTree>
    <p:extLst>
      <p:ext uri="{BB962C8B-B14F-4D97-AF65-F5344CB8AC3E}">
        <p14:creationId xmlns:p14="http://schemas.microsoft.com/office/powerpoint/2010/main" val="2100578347"/>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EE5472E-27E3-4341-B972-73F731D74834}" type="datetime1">
              <a:rPr lang="en-US" altLang="x-none"/>
              <a:pPr>
                <a:defRPr/>
              </a:pPr>
              <a:t>10/8/18</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485A3A-6347-0F4C-A283-CA4202500384}" type="slidenum">
              <a:rPr lang="en-US" altLang="x-none"/>
              <a:pPr>
                <a:defRPr/>
              </a:pPr>
              <a:t>‹#›</a:t>
            </a:fld>
            <a:endParaRPr lang="en-US" altLang="x-none"/>
          </a:p>
        </p:txBody>
      </p:sp>
    </p:spTree>
    <p:extLst>
      <p:ext uri="{BB962C8B-B14F-4D97-AF65-F5344CB8AC3E}">
        <p14:creationId xmlns:p14="http://schemas.microsoft.com/office/powerpoint/2010/main" val="1034764044"/>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D1723CE-2F52-7A46-A767-6E576F9318E9}" type="datetime1">
              <a:rPr lang="en-US" altLang="x-none"/>
              <a:pPr>
                <a:defRPr/>
              </a:pPr>
              <a:t>10/8/18</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738D0D-D753-E949-8CF4-2A04AC358B4B}" type="slidenum">
              <a:rPr lang="en-US" altLang="x-none"/>
              <a:pPr>
                <a:defRPr/>
              </a:pPr>
              <a:t>‹#›</a:t>
            </a:fld>
            <a:endParaRPr lang="en-US" altLang="x-none"/>
          </a:p>
        </p:txBody>
      </p:sp>
    </p:spTree>
    <p:extLst>
      <p:ext uri="{BB962C8B-B14F-4D97-AF65-F5344CB8AC3E}">
        <p14:creationId xmlns:p14="http://schemas.microsoft.com/office/powerpoint/2010/main" val="956714102"/>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9BA7913-8F9D-354E-9DF3-61E6A35C32ED}" type="datetime1">
              <a:rPr lang="en-US" altLang="x-none"/>
              <a:pPr>
                <a:defRPr/>
              </a:pPr>
              <a:t>10/8/18</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BCEA16-D3A4-3848-A639-F668BD03D53B}" type="slidenum">
              <a:rPr lang="en-US" altLang="x-none"/>
              <a:pPr>
                <a:defRPr/>
              </a:pPr>
              <a:t>‹#›</a:t>
            </a:fld>
            <a:endParaRPr lang="en-US" altLang="x-none"/>
          </a:p>
        </p:txBody>
      </p:sp>
    </p:spTree>
    <p:extLst>
      <p:ext uri="{BB962C8B-B14F-4D97-AF65-F5344CB8AC3E}">
        <p14:creationId xmlns:p14="http://schemas.microsoft.com/office/powerpoint/2010/main" val="1283847225"/>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53FF215-35BA-1C44-835A-B573CAE72BF0}" type="datetime1">
              <a:rPr lang="en-US" altLang="x-none"/>
              <a:pPr>
                <a:defRPr/>
              </a:pPr>
              <a:t>10/8/18</a:t>
            </a:fld>
            <a:endParaRPr lang="en-US" altLang="x-none"/>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4C583A1-B04B-5741-A27F-F67E21F5AF9B}" type="slidenum">
              <a:rPr lang="en-US" altLang="x-none"/>
              <a:pPr>
                <a:defRPr/>
              </a:pPr>
              <a:t>‹#›</a:t>
            </a:fld>
            <a:endParaRPr lang="en-US" altLang="x-none"/>
          </a:p>
        </p:txBody>
      </p:sp>
    </p:spTree>
    <p:extLst>
      <p:ext uri="{BB962C8B-B14F-4D97-AF65-F5344CB8AC3E}">
        <p14:creationId xmlns:p14="http://schemas.microsoft.com/office/powerpoint/2010/main" val="1852109166"/>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298E734-F35D-E94D-A17D-21E8483AA8EE}" type="datetime1">
              <a:rPr lang="en-US" altLang="x-none"/>
              <a:pPr>
                <a:defRPr/>
              </a:pPr>
              <a:t>10/8/18</a:t>
            </a:fld>
            <a:endParaRPr lang="en-US" altLang="x-none"/>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29F4238-34A5-8D4F-B414-1FEE48DB456B}" type="slidenum">
              <a:rPr lang="en-US" altLang="x-none"/>
              <a:pPr>
                <a:defRPr/>
              </a:pPr>
              <a:t>‹#›</a:t>
            </a:fld>
            <a:endParaRPr lang="en-US" altLang="x-none"/>
          </a:p>
        </p:txBody>
      </p:sp>
    </p:spTree>
    <p:extLst>
      <p:ext uri="{BB962C8B-B14F-4D97-AF65-F5344CB8AC3E}">
        <p14:creationId xmlns:p14="http://schemas.microsoft.com/office/powerpoint/2010/main" val="623289697"/>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F89F64-2EA1-FF40-BEDF-E8F9350E5D95}" type="datetime1">
              <a:rPr lang="en-US" altLang="x-none"/>
              <a:pPr>
                <a:defRPr/>
              </a:pPr>
              <a:t>10/8/18</a:t>
            </a:fld>
            <a:endParaRPr lang="en-US" altLang="x-none"/>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580D901-1BD7-8D4A-9C17-5DE4B0D0B64D}" type="slidenum">
              <a:rPr lang="en-US" altLang="x-none"/>
              <a:pPr>
                <a:defRPr/>
              </a:pPr>
              <a:t>‹#›</a:t>
            </a:fld>
            <a:endParaRPr lang="en-US" altLang="x-none"/>
          </a:p>
        </p:txBody>
      </p:sp>
    </p:spTree>
    <p:extLst>
      <p:ext uri="{BB962C8B-B14F-4D97-AF65-F5344CB8AC3E}">
        <p14:creationId xmlns:p14="http://schemas.microsoft.com/office/powerpoint/2010/main" val="204707413"/>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6141BFB-BD05-C447-9514-3C6B0552B956}" type="datetime1">
              <a:rPr lang="en-US" altLang="x-none"/>
              <a:pPr>
                <a:defRPr/>
              </a:pPr>
              <a:t>10/8/18</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361C68-0275-F74A-BB13-21B37086B957}" type="slidenum">
              <a:rPr lang="en-US" altLang="x-none"/>
              <a:pPr>
                <a:defRPr/>
              </a:pPr>
              <a:t>‹#›</a:t>
            </a:fld>
            <a:endParaRPr lang="en-US" altLang="x-none"/>
          </a:p>
        </p:txBody>
      </p:sp>
    </p:spTree>
    <p:extLst>
      <p:ext uri="{BB962C8B-B14F-4D97-AF65-F5344CB8AC3E}">
        <p14:creationId xmlns:p14="http://schemas.microsoft.com/office/powerpoint/2010/main" val="248687797"/>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BC2BCA6-373F-9248-B172-52007DD1FCFF}" type="datetime1">
              <a:rPr lang="en-US" altLang="x-none"/>
              <a:pPr>
                <a:defRPr/>
              </a:pPr>
              <a:t>10/8/18</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9A3712-CF13-1449-A000-2F9920D4319B}" type="slidenum">
              <a:rPr lang="en-US" altLang="x-none"/>
              <a:pPr>
                <a:defRPr/>
              </a:pPr>
              <a:t>‹#›</a:t>
            </a:fld>
            <a:endParaRPr lang="en-US" altLang="x-none"/>
          </a:p>
        </p:txBody>
      </p:sp>
    </p:spTree>
    <p:extLst>
      <p:ext uri="{BB962C8B-B14F-4D97-AF65-F5344CB8AC3E}">
        <p14:creationId xmlns:p14="http://schemas.microsoft.com/office/powerpoint/2010/main" val="692627117"/>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A78236CD-99F9-8B48-B6B2-A81638916F46}" type="datetime1">
              <a:rPr lang="en-US" altLang="x-none"/>
              <a:pPr>
                <a:defRPr/>
              </a:pPr>
              <a:t>10/8/18</a:t>
            </a:fld>
            <a:endParaRPr lang="en-US" altLang="x-non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9C457028-4955-704D-A3F2-E4FE0202FA43}"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ransition spd="slow">
    <p:random/>
  </p:transition>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Trebuchet MS"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Trebuchet MS"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Trebuchet MS"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Trebuchet MS"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Trebuchet MS" pitchFamily="34" charset="0"/>
        </a:defRPr>
      </a:lvl6pPr>
      <a:lvl7pPr marL="914400" algn="ctr" rtl="0" fontAlgn="base">
        <a:spcBef>
          <a:spcPct val="0"/>
        </a:spcBef>
        <a:spcAft>
          <a:spcPct val="0"/>
        </a:spcAft>
        <a:defRPr sz="4400">
          <a:solidFill>
            <a:schemeClr val="tx1"/>
          </a:solidFill>
          <a:latin typeface="Trebuchet MS" pitchFamily="34" charset="0"/>
        </a:defRPr>
      </a:lvl7pPr>
      <a:lvl8pPr marL="1371600" algn="ctr" rtl="0" fontAlgn="base">
        <a:spcBef>
          <a:spcPct val="0"/>
        </a:spcBef>
        <a:spcAft>
          <a:spcPct val="0"/>
        </a:spcAft>
        <a:defRPr sz="4400">
          <a:solidFill>
            <a:schemeClr val="tx1"/>
          </a:solidFill>
          <a:latin typeface="Trebuchet MS" pitchFamily="34" charset="0"/>
        </a:defRPr>
      </a:lvl8pPr>
      <a:lvl9pPr marL="1828800" algn="ctr" rtl="0" fontAlgn="base">
        <a:spcBef>
          <a:spcPct val="0"/>
        </a:spcBef>
        <a:spcAft>
          <a:spcPct val="0"/>
        </a:spcAft>
        <a:defRPr sz="4400">
          <a:solidFill>
            <a:schemeClr val="tx1"/>
          </a:solidFill>
          <a:latin typeface="Trebuchet MS"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ramBFRt1Uzk" TargetMode="External"/><Relationship Id="rId2" Type="http://schemas.openxmlformats.org/officeDocument/2006/relationships/hyperlink" Target="http://www.slate.com/articles/technology/future_tense/2014/05/socrates_moocs_a_brief_history_of_technology_and_education.html"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dOOTKA0aGI0" TargetMode="External"/><Relationship Id="rId2" Type="http://schemas.openxmlformats.org/officeDocument/2006/relationships/hyperlink" Target="https://www.iep.utm.edu/hobmoral/#SH4d"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upload.wikimedia.org/wikipedia/commons/d/db/Leviathan_gr.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RQQ8d4V8iis"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295400"/>
            <a:ext cx="5486400" cy="1470025"/>
          </a:xfrm>
          <a:ln>
            <a:miter lim="800000"/>
            <a:headEnd/>
            <a:tailEnd/>
          </a:ln>
          <a:extLst/>
        </p:spPr>
        <p:txBody>
          <a:bodyPr rtlCol="0">
            <a:normAutofit/>
          </a:bodyPr>
          <a:lstStyle/>
          <a:p>
            <a:pPr eaLnBrk="1" fontAlgn="auto" hangingPunct="1">
              <a:spcAft>
                <a:spcPts val="0"/>
              </a:spcAft>
              <a:defRPr/>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j-ea"/>
                <a:cs typeface="+mj-cs"/>
              </a:rPr>
              <a:t>Thomas Hobbes</a:t>
            </a:r>
            <a:b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j-ea"/>
                <a:cs typeface="+mj-cs"/>
              </a:rPr>
            </a:br>
            <a:r>
              <a:rPr lang="en-US"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j-ea"/>
                <a:cs typeface="+mj-cs"/>
              </a:rPr>
              <a:t>Leviathan</a:t>
            </a:r>
          </a:p>
        </p:txBody>
      </p:sp>
      <p:sp>
        <p:nvSpPr>
          <p:cNvPr id="3" name="Subtitle 2"/>
          <p:cNvSpPr>
            <a:spLocks noGrp="1"/>
          </p:cNvSpPr>
          <p:nvPr>
            <p:ph type="subTitle" idx="1"/>
          </p:nvPr>
        </p:nvSpPr>
        <p:spPr>
          <a:xfrm>
            <a:off x="685800" y="2895600"/>
            <a:ext cx="4191000" cy="1752600"/>
          </a:xfrm>
        </p:spPr>
        <p:txBody>
          <a:bodyPr rtlCol="0">
            <a:normAutofit/>
          </a:bodyPr>
          <a:lstStyle/>
          <a:p>
            <a:pPr eaLnBrk="1" fontAlgn="auto" hangingPunct="1">
              <a:spcAft>
                <a:spcPts val="0"/>
              </a:spcAft>
              <a:buFont typeface="Wingdings 2"/>
              <a:buNone/>
              <a:defRPr/>
            </a:pPr>
            <a:r>
              <a:rPr lang="en-US" i="1" dirty="0">
                <a:ea typeface="+mn-ea"/>
                <a:cs typeface="+mn-cs"/>
              </a:rPr>
              <a:t>Social Contract Theory</a:t>
            </a:r>
          </a:p>
        </p:txBody>
      </p:sp>
      <p:pic>
        <p:nvPicPr>
          <p:cNvPr id="4" name="Picture 2"/>
          <p:cNvPicPr>
            <a:picLocks noChangeAspect="1" noChangeArrowheads="1"/>
          </p:cNvPicPr>
          <p:nvPr/>
        </p:nvPicPr>
        <p:blipFill>
          <a:blip r:embed="rId2"/>
          <a:srcRect/>
          <a:stretch>
            <a:fillRect/>
          </a:stretch>
        </p:blipFill>
        <p:spPr bwMode="auto">
          <a:xfrm>
            <a:off x="5638800" y="1600200"/>
            <a:ext cx="3097213" cy="3254375"/>
          </a:xfrm>
          <a:prstGeom prst="rect">
            <a:avLst/>
          </a:prstGeom>
          <a:ln w="9525">
            <a:noFill/>
            <a:miter lim="800000"/>
            <a:headEnd/>
            <a:tailEnd/>
          </a:ln>
          <a:effectLst>
            <a:outerShdw blurRad="152400" dist="317500" dir="5400000" sx="90000" sy="-19000" rotWithShape="0">
              <a:prstClr val="black">
                <a:alpha val="15000"/>
              </a:prstClr>
            </a:outerShdw>
            <a:softEdge rad="127000"/>
          </a:effec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altLang="en-US" sz="3200">
                <a:solidFill>
                  <a:srgbClr val="11488B"/>
                </a:solidFill>
              </a:rPr>
              <a:t>The Condition of War (State of Nature)</a:t>
            </a:r>
          </a:p>
        </p:txBody>
      </p:sp>
      <p:sp>
        <p:nvSpPr>
          <p:cNvPr id="22530" name="Content Placeholder 2"/>
          <p:cNvSpPr>
            <a:spLocks noGrp="1"/>
          </p:cNvSpPr>
          <p:nvPr>
            <p:ph idx="1"/>
          </p:nvPr>
        </p:nvSpPr>
        <p:spPr/>
        <p:txBody>
          <a:bodyPr/>
          <a:lstStyle/>
          <a:p>
            <a:pPr indent="0" eaLnBrk="1" hangingPunct="1">
              <a:buFont typeface="Wingdings 2" charset="2"/>
              <a:buNone/>
            </a:pPr>
            <a:r>
              <a:rPr lang="en-US" altLang="en-US"/>
              <a:t>Hobbes:</a:t>
            </a:r>
          </a:p>
          <a:p>
            <a:pPr lvl="1" indent="0" eaLnBrk="1" hangingPunct="1">
              <a:buFont typeface="Verdana" charset="0"/>
              <a:buNone/>
            </a:pPr>
            <a:r>
              <a:rPr lang="en-US" altLang="en-US">
                <a:solidFill>
                  <a:srgbClr val="C00000"/>
                </a:solidFill>
              </a:rPr>
              <a:t>“ … so the nature of war </a:t>
            </a:r>
            <a:r>
              <a:rPr lang="en-US" altLang="en-US" i="1">
                <a:solidFill>
                  <a:srgbClr val="C00000"/>
                </a:solidFill>
              </a:rPr>
              <a:t>consists</a:t>
            </a:r>
            <a:r>
              <a:rPr lang="en-US" altLang="en-US">
                <a:solidFill>
                  <a:srgbClr val="C00000"/>
                </a:solidFill>
              </a:rPr>
              <a:t> not in actual fighting but in the known disposition thereto during all the time there is no assurance to the contrary. All other time is ‘peace’.”</a:t>
            </a:r>
          </a:p>
          <a:p>
            <a:pPr indent="0" eaLnBrk="1" hangingPunct="1">
              <a:buFont typeface="Wingdings 2" charset="2"/>
              <a:buNone/>
            </a:pPr>
            <a:endParaRPr lang="en-US" altLang="en-US"/>
          </a:p>
          <a:p>
            <a:pPr indent="0" eaLnBrk="1" hangingPunct="1">
              <a:buFont typeface="Wingdings 2" charset="2"/>
              <a:buNone/>
            </a:pPr>
            <a:r>
              <a:rPr lang="en-US" altLang="en-US"/>
              <a:t>Also,</a:t>
            </a:r>
          </a:p>
          <a:p>
            <a:pPr lvl="1" indent="0" eaLnBrk="1" hangingPunct="1">
              <a:buFont typeface="Verdana" charset="0"/>
              <a:buNone/>
            </a:pPr>
            <a:r>
              <a:rPr lang="en-US" altLang="en-US">
                <a:solidFill>
                  <a:srgbClr val="C00000"/>
                </a:solidFill>
              </a:rPr>
              <a:t>“ … such a war is of every man against every man.”</a:t>
            </a:r>
          </a:p>
        </p:txBody>
      </p:sp>
      <p:sp>
        <p:nvSpPr>
          <p:cNvPr id="5" name="TextBox 4"/>
          <p:cNvSpPr txBox="1"/>
          <p:nvPr/>
        </p:nvSpPr>
        <p:spPr>
          <a:xfrm>
            <a:off x="2895600" y="5791200"/>
            <a:ext cx="40386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x-none" sz="1800">
                <a:solidFill>
                  <a:srgbClr val="FFFFFF"/>
                </a:solidFill>
                <a:latin typeface="Georgia" charset="0"/>
              </a:rPr>
              <a:t>Why “every man against every man,” rather than, say, group vs. group?</a:t>
            </a:r>
          </a:p>
        </p:txBody>
      </p:sp>
    </p:spTree>
  </p:cSld>
  <p:clrMapOvr>
    <a:masterClrMapping/>
  </p:clrMapOvr>
  <p:transition spd="slow">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altLang="en-US" sz="3200">
                <a:solidFill>
                  <a:srgbClr val="11488B"/>
                </a:solidFill>
              </a:rPr>
              <a:t>The Condition of War (State of Nature)</a:t>
            </a:r>
          </a:p>
        </p:txBody>
      </p:sp>
      <p:sp>
        <p:nvSpPr>
          <p:cNvPr id="23554" name="Content Placeholder 2"/>
          <p:cNvSpPr>
            <a:spLocks noGrp="1"/>
          </p:cNvSpPr>
          <p:nvPr>
            <p:ph idx="1"/>
          </p:nvPr>
        </p:nvSpPr>
        <p:spPr>
          <a:xfrm>
            <a:off x="457200" y="1600200"/>
            <a:ext cx="8229600" cy="4876800"/>
          </a:xfrm>
        </p:spPr>
        <p:txBody>
          <a:bodyPr/>
          <a:lstStyle/>
          <a:p>
            <a:pPr indent="0" eaLnBrk="1" hangingPunct="1">
              <a:lnSpc>
                <a:spcPct val="80000"/>
              </a:lnSpc>
              <a:buFont typeface="Wingdings 2" charset="2"/>
              <a:buNone/>
            </a:pPr>
            <a:r>
              <a:rPr lang="en-US" altLang="en-US" sz="3000"/>
              <a:t>Finally, Hobbes most famous paragraph regarding the State of Nature:</a:t>
            </a:r>
          </a:p>
          <a:p>
            <a:pPr indent="0" eaLnBrk="1" hangingPunct="1">
              <a:lnSpc>
                <a:spcPct val="80000"/>
              </a:lnSpc>
              <a:buFont typeface="Wingdings 2" charset="2"/>
              <a:buNone/>
            </a:pPr>
            <a:endParaRPr lang="en-US" altLang="en-US" sz="3000"/>
          </a:p>
          <a:p>
            <a:pPr lvl="1" indent="0" eaLnBrk="1" hangingPunct="1">
              <a:lnSpc>
                <a:spcPct val="80000"/>
              </a:lnSpc>
              <a:buFont typeface="Wingdings 2" charset="2"/>
              <a:buNone/>
            </a:pPr>
            <a:r>
              <a:rPr lang="en-US" altLang="en-US" sz="2600">
                <a:solidFill>
                  <a:srgbClr val="C00000"/>
                </a:solidFill>
              </a:rPr>
              <a:t>In such condition there is no place for industry, because the fruit thereof is uncertain, and consequently no culture of the earth, no navigation nor use of commodities that may be imported by sea, … no knowledge of the face of the earth; no account of time, no arts, no letters, no society, and which is worst of all, continual fear and danger of violent death, and </a:t>
            </a:r>
            <a:r>
              <a:rPr lang="en-US" altLang="en-US" sz="2600" b="1" i="1">
                <a:solidFill>
                  <a:srgbClr val="C00000"/>
                </a:solidFill>
              </a:rPr>
              <a:t>the life of man solitary, poor, nasty, brutish, and short.</a:t>
            </a:r>
          </a:p>
        </p:txBody>
      </p:sp>
    </p:spTree>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r>
              <a:rPr lang="en-US" altLang="x-none" sz="3200">
                <a:solidFill>
                  <a:srgbClr val="11488B"/>
                </a:solidFill>
              </a:rPr>
              <a:t>The Condition of War (State of Nature)</a:t>
            </a:r>
          </a:p>
        </p:txBody>
      </p:sp>
      <p:sp>
        <p:nvSpPr>
          <p:cNvPr id="24579" name="Content Placeholder 2"/>
          <p:cNvSpPr>
            <a:spLocks noGrp="1"/>
          </p:cNvSpPr>
          <p:nvPr>
            <p:ph idx="1"/>
          </p:nvPr>
        </p:nvSpPr>
        <p:spPr/>
        <p:txBody>
          <a:bodyPr>
            <a:normAutofit/>
          </a:bodyPr>
          <a:lstStyle/>
          <a:p>
            <a:pPr marL="365125" indent="0" eaLnBrk="1" hangingPunct="1">
              <a:lnSpc>
                <a:spcPct val="90000"/>
              </a:lnSpc>
              <a:buFont typeface="Wingdings 2" charset="2"/>
              <a:buNone/>
            </a:pPr>
            <a:r>
              <a:rPr lang="en-US" altLang="x-none" sz="2500"/>
              <a:t>In Chapter XIII, paragraph 10, Hobbes tells us that even if you don’t accept this conclusion about our natural state apart from government, proven by his mechanistic discussion of human passions (about attraction and aversion being basic motivators, and all our actions being reducible to those operations), ask yourself why we </a:t>
            </a:r>
          </a:p>
          <a:p>
            <a:pPr marL="365125" indent="0" eaLnBrk="1" hangingPunct="1">
              <a:lnSpc>
                <a:spcPct val="90000"/>
              </a:lnSpc>
              <a:buFont typeface="Wingdings 2" charset="2"/>
              <a:buNone/>
            </a:pPr>
            <a:endParaRPr lang="en-US" altLang="x-none" sz="2500"/>
          </a:p>
          <a:p>
            <a:pPr marL="639763" lvl="1" indent="0" eaLnBrk="1" hangingPunct="1">
              <a:lnSpc>
                <a:spcPct val="90000"/>
              </a:lnSpc>
              <a:buFont typeface="Wingdings" charset="2"/>
              <a:buChar char="Ø"/>
            </a:pPr>
            <a:r>
              <a:rPr lang="en-US" altLang="x-none" sz="2200">
                <a:solidFill>
                  <a:srgbClr val="0070C0"/>
                </a:solidFill>
              </a:rPr>
              <a:t>lock our doors at night</a:t>
            </a:r>
          </a:p>
          <a:p>
            <a:pPr marL="639763" lvl="1" indent="0" eaLnBrk="1" hangingPunct="1">
              <a:lnSpc>
                <a:spcPct val="90000"/>
              </a:lnSpc>
              <a:buFont typeface="Wingdings" charset="2"/>
              <a:buChar char="Ø"/>
            </a:pPr>
            <a:r>
              <a:rPr lang="en-US" altLang="x-none" sz="2200">
                <a:solidFill>
                  <a:srgbClr val="0070C0"/>
                </a:solidFill>
              </a:rPr>
              <a:t>lock up our belongings even from our own children</a:t>
            </a:r>
          </a:p>
          <a:p>
            <a:pPr marL="639763" lvl="1" indent="0" eaLnBrk="1" hangingPunct="1">
              <a:lnSpc>
                <a:spcPct val="90000"/>
              </a:lnSpc>
              <a:buFont typeface="Wingdings" charset="2"/>
              <a:buChar char="Ø"/>
            </a:pPr>
            <a:r>
              <a:rPr lang="en-US" altLang="x-none" sz="2200">
                <a:solidFill>
                  <a:srgbClr val="0070C0"/>
                </a:solidFill>
              </a:rPr>
              <a:t>carry arms in public when transporting money</a:t>
            </a:r>
          </a:p>
          <a:p>
            <a:pPr marL="639763" lvl="1" indent="0" eaLnBrk="1" hangingPunct="1">
              <a:lnSpc>
                <a:spcPct val="90000"/>
              </a:lnSpc>
              <a:buFont typeface="Wingdings" charset="2"/>
              <a:buChar char="Ø"/>
            </a:pPr>
            <a:r>
              <a:rPr lang="en-US" altLang="x-none" sz="2200">
                <a:solidFill>
                  <a:srgbClr val="0070C0"/>
                </a:solidFill>
              </a:rPr>
              <a:t>etc.</a:t>
            </a:r>
          </a:p>
        </p:txBody>
      </p:sp>
      <p:sp>
        <p:nvSpPr>
          <p:cNvPr id="2662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41E45AD-0F4F-224C-B6DA-8CEE5D2E7090}" type="slidenum">
              <a:rPr lang="en-US" altLang="x-none" sz="1200">
                <a:solidFill>
                  <a:srgbClr val="898989"/>
                </a:solidFill>
              </a:rPr>
              <a:pPr eaLnBrk="1" hangingPunct="1"/>
              <a:t>12</a:t>
            </a:fld>
            <a:endParaRPr lang="en-US" altLang="x-none" sz="1200">
              <a:solidFill>
                <a:srgbClr val="898989"/>
              </a:solidFill>
            </a:endParaRPr>
          </a:p>
        </p:txBody>
      </p:sp>
      <p:sp>
        <p:nvSpPr>
          <p:cNvPr id="6" name="TextBox 5"/>
          <p:cNvSpPr txBox="1"/>
          <p:nvPr/>
        </p:nvSpPr>
        <p:spPr>
          <a:xfrm>
            <a:off x="2543174" y="5865167"/>
            <a:ext cx="5414963" cy="461665"/>
          </a:xfrm>
          <a:prstGeom prst="rect">
            <a:avLst/>
          </a:prstGeom>
          <a:noFill/>
        </p:spPr>
        <p:txBody>
          <a:bodyPr wrap="square" rtlCol="0">
            <a:spAutoFit/>
          </a:bodyPr>
          <a:lstStyle/>
          <a:p>
            <a:r>
              <a:rPr lang="en-US" dirty="0"/>
              <a:t>Consider Plato’s ‘Ring of Gyges’ story </a:t>
            </a:r>
          </a:p>
        </p:txBody>
      </p:sp>
    </p:spTree>
    <p:extLst>
      <p:ext uri="{BB962C8B-B14F-4D97-AF65-F5344CB8AC3E}">
        <p14:creationId xmlns:p14="http://schemas.microsoft.com/office/powerpoint/2010/main" val="1965218765"/>
      </p:ext>
    </p:extLst>
  </p:cSld>
  <p:clrMapOvr>
    <a:masterClrMapping/>
  </p:clrMapOvr>
  <p:transition spd="slow">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r>
              <a:rPr lang="en-US" altLang="x-none" sz="3200">
                <a:solidFill>
                  <a:srgbClr val="11488B"/>
                </a:solidFill>
              </a:rPr>
              <a:t>The Condition of War (State of Nature)</a:t>
            </a:r>
          </a:p>
        </p:txBody>
      </p:sp>
      <p:sp>
        <p:nvSpPr>
          <p:cNvPr id="25603" name="Content Placeholder 2"/>
          <p:cNvSpPr>
            <a:spLocks noGrp="1"/>
          </p:cNvSpPr>
          <p:nvPr>
            <p:ph idx="1"/>
          </p:nvPr>
        </p:nvSpPr>
        <p:spPr>
          <a:xfrm>
            <a:off x="457200" y="1600200"/>
            <a:ext cx="5867400" cy="4525963"/>
          </a:xfrm>
        </p:spPr>
        <p:txBody>
          <a:bodyPr>
            <a:normAutofit/>
          </a:bodyPr>
          <a:lstStyle/>
          <a:p>
            <a:pPr marL="365125" indent="-282575" eaLnBrk="1" hangingPunct="1">
              <a:lnSpc>
                <a:spcPct val="90000"/>
              </a:lnSpc>
              <a:buFont typeface="Wingdings 2" charset="2"/>
              <a:buNone/>
            </a:pPr>
            <a:r>
              <a:rPr lang="en-US" altLang="x-none" sz="2100" dirty="0"/>
              <a:t>In Chapter XIII paragraph 11, he argues against those who think there was never a time where humans lived without government, citing “savage people in many parts of America.”</a:t>
            </a:r>
          </a:p>
          <a:p>
            <a:pPr marL="365125" indent="-282575" eaLnBrk="1" hangingPunct="1">
              <a:lnSpc>
                <a:spcPct val="90000"/>
              </a:lnSpc>
              <a:buFont typeface="Wingdings 2" charset="2"/>
              <a:buNone/>
            </a:pPr>
            <a:endParaRPr lang="en-US" altLang="x-none" sz="2100" dirty="0">
              <a:solidFill>
                <a:srgbClr val="0070C0"/>
              </a:solidFill>
            </a:endParaRPr>
          </a:p>
          <a:p>
            <a:pPr marL="365125" indent="-282575" eaLnBrk="1" hangingPunct="1">
              <a:lnSpc>
                <a:spcPct val="90000"/>
              </a:lnSpc>
              <a:buFont typeface="Wingdings 2" charset="2"/>
              <a:buNone/>
            </a:pPr>
            <a:r>
              <a:rPr lang="en-US" altLang="x-none" sz="2100" dirty="0"/>
              <a:t>So Hobbes uses three lines of reasoning to show that humans without government live lives that are “nasty, brutish, and short.”</a:t>
            </a:r>
          </a:p>
          <a:p>
            <a:pPr marL="365125" indent="-282575" eaLnBrk="1" hangingPunct="1">
              <a:lnSpc>
                <a:spcPct val="90000"/>
              </a:lnSpc>
              <a:buFont typeface="Wingdings 2" charset="2"/>
              <a:buNone/>
            </a:pPr>
            <a:endParaRPr lang="en-US" altLang="x-none" sz="2100" dirty="0"/>
          </a:p>
          <a:p>
            <a:pPr marL="914400" lvl="1" indent="-514350" eaLnBrk="1" hangingPunct="1">
              <a:lnSpc>
                <a:spcPct val="90000"/>
              </a:lnSpc>
              <a:buFont typeface="Trebuchet MS" charset="0"/>
              <a:buAutoNum type="arabicParenR"/>
            </a:pPr>
            <a:r>
              <a:rPr lang="en-US" altLang="x-none" sz="1900" dirty="0">
                <a:solidFill>
                  <a:srgbClr val="0070C0"/>
                </a:solidFill>
              </a:rPr>
              <a:t>From the passions</a:t>
            </a:r>
          </a:p>
          <a:p>
            <a:pPr marL="914400" lvl="1" indent="-514350" eaLnBrk="1" hangingPunct="1">
              <a:lnSpc>
                <a:spcPct val="90000"/>
              </a:lnSpc>
              <a:buFont typeface="Trebuchet MS" charset="0"/>
              <a:buAutoNum type="arabicParenR"/>
            </a:pPr>
            <a:r>
              <a:rPr lang="en-US" altLang="x-none" sz="1900" dirty="0">
                <a:solidFill>
                  <a:srgbClr val="0070C0"/>
                </a:solidFill>
              </a:rPr>
              <a:t>From our defensive behavior even in society</a:t>
            </a:r>
          </a:p>
          <a:p>
            <a:pPr marL="914400" lvl="1" indent="-514350" eaLnBrk="1" hangingPunct="1">
              <a:lnSpc>
                <a:spcPct val="90000"/>
              </a:lnSpc>
              <a:buFont typeface="Trebuchet MS" charset="0"/>
              <a:buAutoNum type="arabicParenR"/>
            </a:pPr>
            <a:r>
              <a:rPr lang="en-US" altLang="x-none" sz="1900" dirty="0">
                <a:solidFill>
                  <a:srgbClr val="0070C0"/>
                </a:solidFill>
              </a:rPr>
              <a:t>From example using America</a:t>
            </a:r>
          </a:p>
        </p:txBody>
      </p:sp>
      <p:sp>
        <p:nvSpPr>
          <p:cNvPr id="27652" name="Rectangle 3"/>
          <p:cNvSpPr>
            <a:spLocks noChangeArrowheads="1"/>
          </p:cNvSpPr>
          <p:nvPr/>
        </p:nvSpPr>
        <p:spPr bwMode="auto">
          <a:xfrm>
            <a:off x="6629400" y="1676400"/>
            <a:ext cx="2362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800"/>
              <a:t>Hobbes knew America?</a:t>
            </a:r>
          </a:p>
          <a:p>
            <a:pPr eaLnBrk="1" hangingPunct="1"/>
            <a:endParaRPr lang="en-US" altLang="x-none" sz="1800"/>
          </a:p>
          <a:p>
            <a:pPr eaLnBrk="1" hangingPunct="1"/>
            <a:r>
              <a:rPr lang="en-US" altLang="x-none" sz="1800"/>
              <a:t>“In 1639, the very same year that America’s first college was named after its benefactor, John Harvard, a nearby tavern in Boston was designated as the official repository for mail coming in and out of the British colonies.” –</a:t>
            </a:r>
            <a:r>
              <a:rPr lang="en-US" altLang="x-none" sz="1800">
                <a:hlinkClick r:id="rId2"/>
              </a:rPr>
              <a:t>Slate</a:t>
            </a:r>
            <a:endParaRPr lang="en-US" altLang="x-none" sz="1800"/>
          </a:p>
        </p:txBody>
      </p:sp>
      <p:sp>
        <p:nvSpPr>
          <p:cNvPr id="2765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79E3590-3110-5D46-8D0D-7C1EA812495A}" type="slidenum">
              <a:rPr lang="en-US" altLang="x-none" sz="1200">
                <a:solidFill>
                  <a:srgbClr val="898989"/>
                </a:solidFill>
              </a:rPr>
              <a:pPr eaLnBrk="1" hangingPunct="1"/>
              <a:t>13</a:t>
            </a:fld>
            <a:endParaRPr lang="en-US" altLang="x-none" sz="1200">
              <a:solidFill>
                <a:srgbClr val="898989"/>
              </a:solidFill>
            </a:endParaRPr>
          </a:p>
        </p:txBody>
      </p:sp>
      <p:sp>
        <p:nvSpPr>
          <p:cNvPr id="4" name="TextBox 3"/>
          <p:cNvSpPr txBox="1"/>
          <p:nvPr/>
        </p:nvSpPr>
        <p:spPr>
          <a:xfrm>
            <a:off x="1198331" y="5894685"/>
            <a:ext cx="3336132" cy="461665"/>
          </a:xfrm>
          <a:prstGeom prst="rect">
            <a:avLst/>
          </a:prstGeom>
          <a:noFill/>
        </p:spPr>
        <p:txBody>
          <a:bodyPr wrap="square" rtlCol="0">
            <a:spAutoFit/>
          </a:bodyPr>
          <a:lstStyle>
            <a:defPPr>
              <a:defRPr lang="en-US"/>
            </a:defPPr>
          </a:lstStyle>
          <a:p>
            <a:r>
              <a:rPr lang="en-US" sz="1200"/>
              <a:t>Listen to Steven Pinker confirm Hobbes’ view of violence in America (Minutes 1:01 to 4:21)</a:t>
            </a:r>
            <a:endParaRPr lang="en-US" sz="1200" dirty="0"/>
          </a:p>
        </p:txBody>
      </p:sp>
      <p:pic>
        <p:nvPicPr>
          <p:cNvPr id="9" name="Picture 8">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5460" y="5486400"/>
            <a:ext cx="1332943" cy="989013"/>
          </a:xfrm>
          <a:prstGeom prst="rect">
            <a:avLst/>
          </a:prstGeom>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729296166"/>
      </p:ext>
    </p:extLst>
  </p:cSld>
  <p:clrMapOvr>
    <a:masterClrMapping/>
  </p:clrMapOvr>
  <p:transition spd="slow">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altLang="en-US" sz="3200">
                <a:solidFill>
                  <a:srgbClr val="11488B"/>
                </a:solidFill>
              </a:rPr>
              <a:t>The Condition of War (State of Nature)</a:t>
            </a:r>
          </a:p>
        </p:txBody>
      </p:sp>
      <p:sp>
        <p:nvSpPr>
          <p:cNvPr id="26626" name="Content Placeholder 2"/>
          <p:cNvSpPr>
            <a:spLocks noGrp="1"/>
          </p:cNvSpPr>
          <p:nvPr>
            <p:ph idx="1"/>
          </p:nvPr>
        </p:nvSpPr>
        <p:spPr/>
        <p:txBody>
          <a:bodyPr/>
          <a:lstStyle/>
          <a:p>
            <a:pPr marL="365125" indent="-282575" eaLnBrk="1" hangingPunct="1">
              <a:lnSpc>
                <a:spcPct val="70000"/>
              </a:lnSpc>
              <a:buFont typeface="Wingdings 2" charset="2"/>
              <a:buNone/>
            </a:pPr>
            <a:r>
              <a:rPr lang="en-US" altLang="en-US" sz="2500"/>
              <a:t>In the State of Nature, Hobbes points out:</a:t>
            </a:r>
          </a:p>
          <a:p>
            <a:pPr marL="365125" indent="-282575" eaLnBrk="1" hangingPunct="1">
              <a:lnSpc>
                <a:spcPct val="70000"/>
              </a:lnSpc>
              <a:buFont typeface="Wingdings 2" charset="2"/>
              <a:buNone/>
            </a:pPr>
            <a:endParaRPr lang="en-US" altLang="en-US" sz="2500"/>
          </a:p>
          <a:p>
            <a:pPr marL="365125" indent="-282575" eaLnBrk="1" hangingPunct="1">
              <a:lnSpc>
                <a:spcPct val="90000"/>
              </a:lnSpc>
              <a:buFont typeface="Wingdings 2" charset="2"/>
              <a:buNone/>
            </a:pPr>
            <a:r>
              <a:rPr lang="en-US" altLang="en-US" sz="2500">
                <a:solidFill>
                  <a:srgbClr val="0070C0"/>
                </a:solidFill>
              </a:rPr>
              <a:t>“The notions of right and wrong, justice and injustice, have there no place. Where there is no common power, there is no law; where no law, no injustice.”</a:t>
            </a:r>
          </a:p>
          <a:p>
            <a:pPr marL="365125" indent="-282575" eaLnBrk="1" hangingPunct="1">
              <a:lnSpc>
                <a:spcPct val="90000"/>
              </a:lnSpc>
              <a:buFont typeface="Wingdings 2" charset="2"/>
              <a:buNone/>
            </a:pPr>
            <a:endParaRPr lang="en-US" altLang="en-US" sz="2500">
              <a:solidFill>
                <a:srgbClr val="0070C0"/>
              </a:solidFill>
            </a:endParaRPr>
          </a:p>
          <a:p>
            <a:pPr marL="365125" indent="-282575" eaLnBrk="1" hangingPunct="1">
              <a:lnSpc>
                <a:spcPct val="90000"/>
              </a:lnSpc>
              <a:buFont typeface="Wingdings 2" charset="2"/>
              <a:buNone/>
            </a:pPr>
            <a:r>
              <a:rPr lang="en-US" altLang="en-US" sz="2500">
                <a:solidFill>
                  <a:srgbClr val="0070C0"/>
                </a:solidFill>
              </a:rPr>
              <a:t>“It is consequent also to the same condition that there be no propriety, no dominion, no ‘mine’ and ‘thine’ distinct, but only that to be every man’s that he can get, and for so long as he can keep it.”</a:t>
            </a:r>
          </a:p>
          <a:p>
            <a:pPr marL="365125" indent="-282575" eaLnBrk="1" hangingPunct="1">
              <a:lnSpc>
                <a:spcPct val="70000"/>
              </a:lnSpc>
              <a:buFont typeface="Wingdings 2" charset="2"/>
              <a:buNone/>
            </a:pPr>
            <a:endParaRPr lang="en-US" altLang="en-US" sz="2500">
              <a:solidFill>
                <a:srgbClr val="0070C0"/>
              </a:solidFill>
            </a:endParaRPr>
          </a:p>
          <a:p>
            <a:pPr marL="365125" indent="-282575" eaLnBrk="1" hangingPunct="1">
              <a:lnSpc>
                <a:spcPct val="70000"/>
              </a:lnSpc>
              <a:buFont typeface="Wingdings 2" charset="2"/>
              <a:buNone/>
            </a:pPr>
            <a:r>
              <a:rPr lang="en-US" altLang="en-US" sz="2500">
                <a:solidFill>
                  <a:srgbClr val="0070C0"/>
                </a:solidFill>
              </a:rPr>
              <a:t>					</a:t>
            </a:r>
            <a:r>
              <a:rPr lang="en-US" altLang="en-US" sz="2500"/>
              <a:t>--Ch. XIII, paragraph 13</a:t>
            </a:r>
          </a:p>
        </p:txBody>
      </p:sp>
    </p:spTree>
  </p:cSld>
  <p:clrMapOvr>
    <a:masterClrMapping/>
  </p:clrMapOvr>
  <p:transition spd="slow">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altLang="en-US">
                <a:solidFill>
                  <a:srgbClr val="11488B"/>
                </a:solidFill>
              </a:rPr>
              <a:t>Securing Peace</a:t>
            </a:r>
          </a:p>
        </p:txBody>
      </p:sp>
      <p:sp>
        <p:nvSpPr>
          <p:cNvPr id="27650" name="Content Placeholder 2"/>
          <p:cNvSpPr>
            <a:spLocks noGrp="1"/>
          </p:cNvSpPr>
          <p:nvPr>
            <p:ph idx="1"/>
          </p:nvPr>
        </p:nvSpPr>
        <p:spPr/>
        <p:txBody>
          <a:bodyPr/>
          <a:lstStyle/>
          <a:p>
            <a:pPr eaLnBrk="1" hangingPunct="1">
              <a:buFont typeface="Wingdings 2" charset="2"/>
              <a:buNone/>
            </a:pPr>
            <a:r>
              <a:rPr lang="en-US" altLang="en-US" sz="2800"/>
              <a:t>Mechanistic as always, Hobbes finishes his discussion of the condition of war or state of nature by citing “the passions that incline men to peace”:</a:t>
            </a:r>
          </a:p>
          <a:p>
            <a:pPr marL="1314450" lvl="2" indent="-514350" eaLnBrk="1" hangingPunct="1">
              <a:buFont typeface="Gill Sans MT" charset="0"/>
              <a:buAutoNum type="arabicParenR"/>
            </a:pPr>
            <a:r>
              <a:rPr lang="en-US" altLang="en-US">
                <a:solidFill>
                  <a:srgbClr val="0070C0"/>
                </a:solidFill>
              </a:rPr>
              <a:t>Fear of death</a:t>
            </a:r>
          </a:p>
          <a:p>
            <a:pPr marL="1314450" lvl="2" indent="-514350" eaLnBrk="1" hangingPunct="1">
              <a:buFont typeface="Gill Sans MT" charset="0"/>
              <a:buAutoNum type="arabicParenR"/>
            </a:pPr>
            <a:r>
              <a:rPr lang="en-US" altLang="en-US">
                <a:solidFill>
                  <a:srgbClr val="0070C0"/>
                </a:solidFill>
              </a:rPr>
              <a:t>Desire of such things as are necessary to commodious living</a:t>
            </a:r>
          </a:p>
          <a:p>
            <a:pPr marL="1314450" lvl="2" indent="-514350" eaLnBrk="1" hangingPunct="1">
              <a:buFont typeface="Gill Sans MT" charset="0"/>
              <a:buAutoNum type="arabicParenR"/>
            </a:pPr>
            <a:r>
              <a:rPr lang="en-US" altLang="en-US">
                <a:solidFill>
                  <a:srgbClr val="0070C0"/>
                </a:solidFill>
              </a:rPr>
              <a:t>Hope by their industry to obtain them</a:t>
            </a:r>
            <a:endParaRPr lang="en-US" altLang="en-US" sz="2800"/>
          </a:p>
          <a:p>
            <a:pPr eaLnBrk="1" hangingPunct="1">
              <a:buFont typeface="Arial" charset="0"/>
              <a:buNone/>
            </a:pPr>
            <a:r>
              <a:rPr lang="en-US" altLang="en-US" sz="2800"/>
              <a:t>These passions lead us to adopt, Hobbes hopes, his Laws of Nature.</a:t>
            </a:r>
          </a:p>
          <a:p>
            <a:pPr marL="1314450" lvl="2" indent="-514350" eaLnBrk="1" hangingPunct="1">
              <a:buFont typeface="Arial" charset="0"/>
              <a:buNone/>
            </a:pPr>
            <a:endParaRPr lang="en-US" altLang="en-US">
              <a:solidFill>
                <a:srgbClr val="0070C0"/>
              </a:solidFill>
            </a:endParaRPr>
          </a:p>
        </p:txBody>
      </p:sp>
    </p:spTree>
  </p:cSld>
  <p:clrMapOvr>
    <a:masterClrMapping/>
  </p:clrMapOvr>
  <p:transition spd="slow">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altLang="en-US">
                <a:solidFill>
                  <a:srgbClr val="11488B"/>
                </a:solidFill>
              </a:rPr>
              <a:t>Right of Nature, Laws of Nature</a:t>
            </a:r>
          </a:p>
        </p:txBody>
      </p:sp>
      <p:sp>
        <p:nvSpPr>
          <p:cNvPr id="28674" name="Content Placeholder 2"/>
          <p:cNvSpPr>
            <a:spLocks noGrp="1"/>
          </p:cNvSpPr>
          <p:nvPr>
            <p:ph idx="1"/>
          </p:nvPr>
        </p:nvSpPr>
        <p:spPr>
          <a:xfrm>
            <a:off x="457200" y="1600200"/>
            <a:ext cx="7620000" cy="4525963"/>
          </a:xfrm>
        </p:spPr>
        <p:txBody>
          <a:bodyPr/>
          <a:lstStyle/>
          <a:p>
            <a:pPr eaLnBrk="1" hangingPunct="1">
              <a:buFont typeface="Wingdings 2" charset="2"/>
              <a:buNone/>
            </a:pPr>
            <a:r>
              <a:rPr lang="en-US" altLang="en-US"/>
              <a:t>In the State of Nature, life is governed by what Hobbes calls ‘The Right of Nature’.</a:t>
            </a:r>
          </a:p>
          <a:p>
            <a:pPr eaLnBrk="1" hangingPunct="1">
              <a:buFont typeface="Wingdings 2" charset="2"/>
              <a:buNone/>
            </a:pPr>
            <a:r>
              <a:rPr lang="en-US" altLang="en-US"/>
              <a:t> </a:t>
            </a:r>
          </a:p>
          <a:p>
            <a:pPr lvl="2" eaLnBrk="1" hangingPunct="1">
              <a:buFont typeface="Wingdings 2" charset="2"/>
              <a:buNone/>
            </a:pPr>
            <a:r>
              <a:rPr lang="en-US" altLang="en-US" sz="2800">
                <a:solidFill>
                  <a:srgbClr val="0070C0"/>
                </a:solidFill>
              </a:rPr>
              <a:t>The Right of Nature: the freedom of everyone to do anything and everything that will, in their own judgment, preserve their own life.</a:t>
            </a:r>
          </a:p>
          <a:p>
            <a:pPr eaLnBrk="1" hangingPunct="1">
              <a:buFont typeface="Wingdings 2" charset="2"/>
              <a:buNone/>
            </a:pPr>
            <a:endParaRPr lang="en-US" altLang="en-US"/>
          </a:p>
        </p:txBody>
      </p:sp>
    </p:spTree>
  </p:cSld>
  <p:clrMapOvr>
    <a:masterClrMapping/>
  </p:clrMapOvr>
  <p:transition spd="slow">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altLang="en-US">
                <a:solidFill>
                  <a:srgbClr val="11488B"/>
                </a:solidFill>
              </a:rPr>
              <a:t>Right of Nature, Laws of Nature</a:t>
            </a:r>
          </a:p>
        </p:txBody>
      </p:sp>
      <p:sp>
        <p:nvSpPr>
          <p:cNvPr id="29698" name="Content Placeholder 2"/>
          <p:cNvSpPr>
            <a:spLocks noGrp="1"/>
          </p:cNvSpPr>
          <p:nvPr>
            <p:ph idx="1"/>
          </p:nvPr>
        </p:nvSpPr>
        <p:spPr/>
        <p:txBody>
          <a:bodyPr/>
          <a:lstStyle/>
          <a:p>
            <a:pPr eaLnBrk="1" hangingPunct="1">
              <a:buFont typeface="Wingdings 2" charset="2"/>
              <a:buNone/>
            </a:pPr>
            <a:r>
              <a:rPr lang="en-US" altLang="en-US"/>
              <a:t>In the State of Nature, the Right of Nature provides everyone the right to everything</a:t>
            </a:r>
          </a:p>
          <a:p>
            <a:pPr eaLnBrk="1" hangingPunct="1">
              <a:buFont typeface="Wingdings 2" charset="2"/>
              <a:buNone/>
            </a:pPr>
            <a:endParaRPr lang="en-US" altLang="en-US">
              <a:solidFill>
                <a:srgbClr val="0070C0"/>
              </a:solidFill>
            </a:endParaRPr>
          </a:p>
          <a:p>
            <a:pPr eaLnBrk="1" hangingPunct="1">
              <a:buFont typeface="Wingdings 2" charset="2"/>
              <a:buNone/>
            </a:pPr>
            <a:r>
              <a:rPr lang="en-US" altLang="en-US" sz="2800">
                <a:solidFill>
                  <a:srgbClr val="0070C0"/>
                </a:solidFill>
              </a:rPr>
              <a:t>“even to one another’s body.”</a:t>
            </a:r>
          </a:p>
          <a:p>
            <a:pPr eaLnBrk="1" hangingPunct="1">
              <a:buFont typeface="Wingdings 2" charset="2"/>
              <a:buNone/>
            </a:pPr>
            <a:endParaRPr lang="en-US" altLang="en-US" sz="2800">
              <a:solidFill>
                <a:srgbClr val="0070C0"/>
              </a:solidFill>
            </a:endParaRPr>
          </a:p>
          <a:p>
            <a:pPr eaLnBrk="1" hangingPunct="1">
              <a:buFont typeface="Wingdings 2" charset="2"/>
              <a:buNone/>
            </a:pPr>
            <a:r>
              <a:rPr lang="en-US" altLang="en-US" sz="2800">
                <a:solidFill>
                  <a:srgbClr val="0070C0"/>
                </a:solidFill>
              </a:rPr>
              <a:t>“… as long as this natural right of man to everything endures, there can be no security to any man …”</a:t>
            </a:r>
          </a:p>
          <a:p>
            <a:pPr eaLnBrk="1" hangingPunct="1">
              <a:buFont typeface="Wingdings 2" charset="2"/>
              <a:buNone/>
            </a:pPr>
            <a:endParaRPr lang="en-US" altLang="en-US"/>
          </a:p>
        </p:txBody>
      </p:sp>
      <p:sp>
        <p:nvSpPr>
          <p:cNvPr id="29699" name="TextBox 3"/>
          <p:cNvSpPr txBox="1">
            <a:spLocks noChangeArrowheads="1"/>
          </p:cNvSpPr>
          <p:nvPr/>
        </p:nvSpPr>
        <p:spPr bwMode="auto">
          <a:xfrm>
            <a:off x="5562600" y="33528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Georgia" charset="0"/>
                <a:ea typeface="ＭＳ Ｐゴシック" charset="-128"/>
              </a:defRPr>
            </a:lvl1pPr>
            <a:lvl2pPr marL="37931725" indent="-37474525">
              <a:spcBef>
                <a:spcPct val="20000"/>
              </a:spcBef>
              <a:buFont typeface="Arial" charset="0"/>
              <a:buChar char="–"/>
              <a:defRPr sz="2800">
                <a:solidFill>
                  <a:schemeClr val="tx1"/>
                </a:solidFill>
                <a:latin typeface="Georgia" charset="0"/>
                <a:ea typeface="ＭＳ Ｐゴシック" charset="-128"/>
              </a:defRPr>
            </a:lvl2pPr>
            <a:lvl3pPr marL="1143000" indent="-228600">
              <a:spcBef>
                <a:spcPct val="20000"/>
              </a:spcBef>
              <a:buFont typeface="Arial" charset="0"/>
              <a:buChar char="•"/>
              <a:defRPr sz="2400">
                <a:solidFill>
                  <a:schemeClr val="tx1"/>
                </a:solidFill>
                <a:latin typeface="Georgia" charset="0"/>
                <a:ea typeface="ＭＳ Ｐゴシック" charset="-128"/>
              </a:defRPr>
            </a:lvl3pPr>
            <a:lvl4pPr marL="1600200" indent="-228600">
              <a:spcBef>
                <a:spcPct val="20000"/>
              </a:spcBef>
              <a:buFont typeface="Arial" charset="0"/>
              <a:buChar char="–"/>
              <a:defRPr sz="2000">
                <a:solidFill>
                  <a:schemeClr val="tx1"/>
                </a:solidFill>
                <a:latin typeface="Georgia" charset="0"/>
                <a:ea typeface="ＭＳ Ｐゴシック" charset="-128"/>
              </a:defRPr>
            </a:lvl4pPr>
            <a:lvl5pPr marL="2057400" indent="-228600">
              <a:spcBef>
                <a:spcPct val="20000"/>
              </a:spcBef>
              <a:buFont typeface="Arial" charset="0"/>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9pPr>
          </a:lstStyle>
          <a:p>
            <a:pPr eaLnBrk="1" hangingPunct="1">
              <a:spcBef>
                <a:spcPct val="0"/>
              </a:spcBef>
              <a:buFontTx/>
              <a:buNone/>
            </a:pPr>
            <a:r>
              <a:rPr lang="en-US" altLang="en-US" sz="1800">
                <a:latin typeface="Arial" charset="0"/>
              </a:rPr>
              <a:t>Wait … what?</a:t>
            </a:r>
          </a:p>
        </p:txBody>
      </p:sp>
    </p:spTree>
  </p:cSld>
  <p:clrMapOvr>
    <a:masterClrMapping/>
  </p:clrMapOvr>
  <p:transition spd="slow">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altLang="en-US">
                <a:solidFill>
                  <a:srgbClr val="11488B"/>
                </a:solidFill>
              </a:rPr>
              <a:t>Right of Nature, Laws of Nature</a:t>
            </a:r>
          </a:p>
        </p:txBody>
      </p:sp>
      <p:sp>
        <p:nvSpPr>
          <p:cNvPr id="30722" name="Content Placeholder 2"/>
          <p:cNvSpPr>
            <a:spLocks noGrp="1"/>
          </p:cNvSpPr>
          <p:nvPr>
            <p:ph idx="1"/>
          </p:nvPr>
        </p:nvSpPr>
        <p:spPr/>
        <p:txBody>
          <a:bodyPr/>
          <a:lstStyle/>
          <a:p>
            <a:pPr marL="365125" indent="0" eaLnBrk="1" hangingPunct="1">
              <a:lnSpc>
                <a:spcPct val="90000"/>
              </a:lnSpc>
              <a:buFont typeface="Wingdings 2" charset="2"/>
              <a:buNone/>
            </a:pPr>
            <a:r>
              <a:rPr lang="en-US" altLang="en-US" sz="2800"/>
              <a:t>Hobbes says that a ‘Law of Nature’ is </a:t>
            </a:r>
          </a:p>
          <a:p>
            <a:pPr marL="365125" indent="0" eaLnBrk="1" hangingPunct="1">
              <a:lnSpc>
                <a:spcPct val="90000"/>
              </a:lnSpc>
              <a:buFont typeface="Wingdings 2" charset="2"/>
              <a:buNone/>
            </a:pPr>
            <a:endParaRPr lang="en-US" altLang="en-US" sz="2800"/>
          </a:p>
          <a:p>
            <a:pPr marL="639763" lvl="1" indent="0" eaLnBrk="1" hangingPunct="1">
              <a:lnSpc>
                <a:spcPct val="90000"/>
              </a:lnSpc>
              <a:buFont typeface="Verdana" charset="0"/>
              <a:buNone/>
            </a:pPr>
            <a:r>
              <a:rPr lang="en-US" altLang="en-US" sz="2400">
                <a:solidFill>
                  <a:srgbClr val="0070C0"/>
                </a:solidFill>
              </a:rPr>
              <a:t>“a precept or general rule … by which man is forbidden to do that which is destructive of his life or takes away the means of preserving same, and to omit that by which he thinks it may best be preserved.”</a:t>
            </a:r>
          </a:p>
          <a:p>
            <a:pPr marL="365125" indent="0" eaLnBrk="1" hangingPunct="1">
              <a:lnSpc>
                <a:spcPct val="90000"/>
              </a:lnSpc>
              <a:buFont typeface="Wingdings 2" charset="2"/>
              <a:buNone/>
            </a:pPr>
            <a:endParaRPr lang="en-US" altLang="en-US" sz="2400">
              <a:solidFill>
                <a:srgbClr val="0070C0"/>
              </a:solidFill>
            </a:endParaRPr>
          </a:p>
          <a:p>
            <a:pPr marL="365125" indent="0" eaLnBrk="1" hangingPunct="1">
              <a:lnSpc>
                <a:spcPct val="90000"/>
              </a:lnSpc>
              <a:buFont typeface="Wingdings 2" charset="2"/>
              <a:buNone/>
            </a:pPr>
            <a:r>
              <a:rPr lang="en-US" altLang="en-US" sz="2400"/>
              <a:t>NOTE: This, combined with the Right of Nature from the previous slide, suggests we not only are free to do anything necessary to preserve our own life, but that we have a duty to do so.</a:t>
            </a:r>
          </a:p>
          <a:p>
            <a:pPr marL="365125" indent="0" eaLnBrk="1" hangingPunct="1">
              <a:lnSpc>
                <a:spcPct val="60000"/>
              </a:lnSpc>
              <a:buFont typeface="Wingdings 2" charset="2"/>
              <a:buNone/>
            </a:pPr>
            <a:endParaRPr lang="en-US" altLang="en-US" sz="2800"/>
          </a:p>
        </p:txBody>
      </p:sp>
    </p:spTree>
  </p:cSld>
  <p:clrMapOvr>
    <a:masterClrMapping/>
  </p:clrMapOvr>
  <p:transition spd="slow">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altLang="en-US">
                <a:solidFill>
                  <a:srgbClr val="11488B"/>
                </a:solidFill>
              </a:rPr>
              <a:t>Laws of Nature</a:t>
            </a:r>
          </a:p>
        </p:txBody>
      </p:sp>
      <p:sp>
        <p:nvSpPr>
          <p:cNvPr id="31746" name="Content Placeholder 2"/>
          <p:cNvSpPr>
            <a:spLocks noGrp="1"/>
          </p:cNvSpPr>
          <p:nvPr>
            <p:ph idx="1"/>
          </p:nvPr>
        </p:nvSpPr>
        <p:spPr/>
        <p:txBody>
          <a:bodyPr/>
          <a:lstStyle/>
          <a:p>
            <a:pPr eaLnBrk="1" hangingPunct="1">
              <a:lnSpc>
                <a:spcPct val="90000"/>
              </a:lnSpc>
              <a:buFont typeface="Wingdings 2" charset="2"/>
              <a:buNone/>
            </a:pPr>
            <a:r>
              <a:rPr lang="en-US" altLang="en-US"/>
              <a:t>1</a:t>
            </a:r>
            <a:r>
              <a:rPr lang="en-US" altLang="en-US" baseline="30000"/>
              <a:t>st</a:t>
            </a:r>
            <a:r>
              <a:rPr lang="en-US" altLang="en-US"/>
              <a:t> Law of Nature:</a:t>
            </a:r>
          </a:p>
          <a:p>
            <a:pPr eaLnBrk="1" hangingPunct="1">
              <a:lnSpc>
                <a:spcPct val="90000"/>
              </a:lnSpc>
              <a:buFont typeface="Wingdings 2" charset="2"/>
              <a:buNone/>
            </a:pPr>
            <a:r>
              <a:rPr lang="en-US" altLang="en-US" sz="2800">
                <a:solidFill>
                  <a:srgbClr val="0070C0"/>
                </a:solidFill>
              </a:rPr>
              <a:t>Branch one: Seek peace</a:t>
            </a:r>
          </a:p>
          <a:p>
            <a:pPr eaLnBrk="1" hangingPunct="1">
              <a:lnSpc>
                <a:spcPct val="90000"/>
              </a:lnSpc>
              <a:buFont typeface="Wingdings 2" charset="2"/>
              <a:buNone/>
            </a:pPr>
            <a:r>
              <a:rPr lang="en-US" altLang="en-US" sz="2800">
                <a:solidFill>
                  <a:srgbClr val="0070C0"/>
                </a:solidFill>
              </a:rPr>
              <a:t>Branch two: defend yourself, by all means</a:t>
            </a:r>
          </a:p>
          <a:p>
            <a:pPr eaLnBrk="1" hangingPunct="1">
              <a:lnSpc>
                <a:spcPct val="90000"/>
              </a:lnSpc>
              <a:buFont typeface="Wingdings 2" charset="2"/>
              <a:buNone/>
            </a:pPr>
            <a:endParaRPr lang="en-US" altLang="en-US" sz="2800">
              <a:solidFill>
                <a:srgbClr val="0070C0"/>
              </a:solidFill>
            </a:endParaRPr>
          </a:p>
          <a:p>
            <a:pPr eaLnBrk="1" hangingPunct="1">
              <a:lnSpc>
                <a:spcPct val="90000"/>
              </a:lnSpc>
              <a:buFont typeface="Wingdings 2" charset="2"/>
              <a:buNone/>
            </a:pPr>
            <a:r>
              <a:rPr lang="en-US" altLang="en-US" sz="2800"/>
              <a:t>2</a:t>
            </a:r>
            <a:r>
              <a:rPr lang="en-US" altLang="en-US" sz="2800" baseline="30000"/>
              <a:t>nd</a:t>
            </a:r>
            <a:r>
              <a:rPr lang="en-US" altLang="en-US" sz="2800"/>
              <a:t> Law of Nature:</a:t>
            </a:r>
          </a:p>
          <a:p>
            <a:pPr eaLnBrk="1" hangingPunct="1">
              <a:lnSpc>
                <a:spcPct val="90000"/>
              </a:lnSpc>
              <a:buFont typeface="Wingdings 2" charset="2"/>
              <a:buNone/>
            </a:pPr>
            <a:r>
              <a:rPr lang="en-US" altLang="en-US" sz="2800">
                <a:solidFill>
                  <a:srgbClr val="0070C0"/>
                </a:solidFill>
              </a:rPr>
              <a:t>Be willing to trade freedom for security</a:t>
            </a:r>
          </a:p>
          <a:p>
            <a:pPr eaLnBrk="1" hangingPunct="1">
              <a:lnSpc>
                <a:spcPct val="90000"/>
              </a:lnSpc>
              <a:buFont typeface="Wingdings 2" charset="2"/>
              <a:buNone/>
            </a:pPr>
            <a:endParaRPr lang="en-US" altLang="en-US" sz="2800">
              <a:solidFill>
                <a:srgbClr val="0070C0"/>
              </a:solidFill>
            </a:endParaRPr>
          </a:p>
          <a:p>
            <a:pPr eaLnBrk="1" hangingPunct="1">
              <a:lnSpc>
                <a:spcPct val="90000"/>
              </a:lnSpc>
              <a:buFont typeface="Wingdings 2" charset="2"/>
              <a:buNone/>
            </a:pPr>
            <a:r>
              <a:rPr lang="en-US" altLang="en-US" sz="2800"/>
              <a:t>In following these laws, especially the second, we must form contracts.</a:t>
            </a:r>
          </a:p>
          <a:p>
            <a:pPr eaLnBrk="1" hangingPunct="1">
              <a:lnSpc>
                <a:spcPct val="90000"/>
              </a:lnSpc>
              <a:buFont typeface="Wingdings 2" charset="2"/>
              <a:buNone/>
            </a:pPr>
            <a:endParaRPr lang="en-US" altLang="en-US" sz="2800"/>
          </a:p>
          <a:p>
            <a:pPr eaLnBrk="1" hangingPunct="1">
              <a:lnSpc>
                <a:spcPct val="90000"/>
              </a:lnSpc>
              <a:buFont typeface="Wingdings 2" charset="2"/>
              <a:buNone/>
            </a:pPr>
            <a:endParaRPr lang="en-US" altLang="en-US"/>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295400"/>
            <a:ext cx="1150938" cy="1208088"/>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mages-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276600"/>
            <a:ext cx="1155700" cy="10668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3"/>
          <p:cNvGrpSpPr>
            <a:grpSpLocks/>
          </p:cNvGrpSpPr>
          <p:nvPr/>
        </p:nvGrpSpPr>
        <p:grpSpPr bwMode="auto">
          <a:xfrm>
            <a:off x="7010400" y="3048000"/>
            <a:ext cx="1981200" cy="1862138"/>
            <a:chOff x="7010400" y="3048000"/>
            <a:chExt cx="1981200" cy="1862554"/>
          </a:xfrm>
        </p:grpSpPr>
        <p:grpSp>
          <p:nvGrpSpPr>
            <p:cNvPr id="31750" name="Group 21"/>
            <p:cNvGrpSpPr>
              <a:grpSpLocks/>
            </p:cNvGrpSpPr>
            <p:nvPr/>
          </p:nvGrpSpPr>
          <p:grpSpPr bwMode="auto">
            <a:xfrm>
              <a:off x="7162800" y="3048000"/>
              <a:ext cx="1219200" cy="1295402"/>
              <a:chOff x="7924800" y="2362200"/>
              <a:chExt cx="762000" cy="838202"/>
            </a:xfrm>
          </p:grpSpPr>
          <p:cxnSp>
            <p:nvCxnSpPr>
              <p:cNvPr id="8" name="Straight Connector 7"/>
              <p:cNvCxnSpPr>
                <a:cxnSpLocks noChangeShapeType="1"/>
              </p:cNvCxnSpPr>
              <p:nvPr/>
            </p:nvCxnSpPr>
            <p:spPr bwMode="auto">
              <a:xfrm rot="16200000" flipH="1">
                <a:off x="7924621" y="2438409"/>
                <a:ext cx="762357" cy="762000"/>
              </a:xfrm>
              <a:prstGeom prst="line">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 name="Straight Connector 8"/>
              <p:cNvCxnSpPr>
                <a:cxnSpLocks noChangeShapeType="1"/>
              </p:cNvCxnSpPr>
              <p:nvPr/>
            </p:nvCxnSpPr>
            <p:spPr bwMode="auto">
              <a:xfrm rot="5400000">
                <a:off x="7886607" y="2476792"/>
                <a:ext cx="838388" cy="609203"/>
              </a:xfrm>
              <a:prstGeom prst="line">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sp>
          <p:nvSpPr>
            <p:cNvPr id="31751" name="TextBox 22"/>
            <p:cNvSpPr txBox="1">
              <a:spLocks noChangeArrowheads="1"/>
            </p:cNvSpPr>
            <p:nvPr/>
          </p:nvSpPr>
          <p:spPr bwMode="auto">
            <a:xfrm>
              <a:off x="7010400" y="4572000"/>
              <a:ext cx="1981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Georgia" charset="0"/>
                  <a:ea typeface="ＭＳ Ｐゴシック" charset="-128"/>
                </a:defRPr>
              </a:lvl1pPr>
              <a:lvl2pPr marL="37931725" indent="-37474525">
                <a:spcBef>
                  <a:spcPct val="20000"/>
                </a:spcBef>
                <a:buFont typeface="Arial" charset="0"/>
                <a:buChar char="–"/>
                <a:defRPr sz="2800">
                  <a:solidFill>
                    <a:schemeClr val="tx1"/>
                  </a:solidFill>
                  <a:latin typeface="Georgia" charset="0"/>
                  <a:ea typeface="ＭＳ Ｐゴシック" charset="-128"/>
                </a:defRPr>
              </a:lvl2pPr>
              <a:lvl3pPr marL="1143000" indent="-228600">
                <a:spcBef>
                  <a:spcPct val="20000"/>
                </a:spcBef>
                <a:buFont typeface="Arial" charset="0"/>
                <a:buChar char="•"/>
                <a:defRPr sz="2400">
                  <a:solidFill>
                    <a:schemeClr val="tx1"/>
                  </a:solidFill>
                  <a:latin typeface="Georgia" charset="0"/>
                  <a:ea typeface="ＭＳ Ｐゴシック" charset="-128"/>
                </a:defRPr>
              </a:lvl3pPr>
              <a:lvl4pPr marL="1600200" indent="-228600">
                <a:spcBef>
                  <a:spcPct val="20000"/>
                </a:spcBef>
                <a:buFont typeface="Arial" charset="0"/>
                <a:buChar char="–"/>
                <a:defRPr sz="2000">
                  <a:solidFill>
                    <a:schemeClr val="tx1"/>
                  </a:solidFill>
                  <a:latin typeface="Georgia" charset="0"/>
                  <a:ea typeface="ＭＳ Ｐゴシック" charset="-128"/>
                </a:defRPr>
              </a:lvl4pPr>
              <a:lvl5pPr marL="2057400" indent="-228600">
                <a:spcBef>
                  <a:spcPct val="20000"/>
                </a:spcBef>
                <a:buFont typeface="Arial" charset="0"/>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9pPr>
            </a:lstStyle>
            <a:p>
              <a:pPr eaLnBrk="1" hangingPunct="1">
                <a:spcBef>
                  <a:spcPct val="0"/>
                </a:spcBef>
                <a:buFontTx/>
                <a:buNone/>
              </a:pPr>
              <a:r>
                <a:rPr lang="en-US" altLang="en-US" sz="800">
                  <a:latin typeface="Arial" charset="0"/>
                </a:rPr>
                <a:t>He who sacrifices freedom for security deserves neither. –Ben Franklin</a:t>
              </a: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a:cxnSpLocks noChangeShapeType="1"/>
          </p:cNvCxnSpPr>
          <p:nvPr/>
        </p:nvCxnSpPr>
        <p:spPr bwMode="auto">
          <a:xfrm>
            <a:off x="685800" y="2057400"/>
            <a:ext cx="7543800" cy="1588"/>
          </a:xfrm>
          <a:prstGeom prst="line">
            <a:avLst/>
          </a:prstGeom>
          <a:noFill/>
          <a:ln w="38100">
            <a:solidFill>
              <a:srgbClr val="8064A2"/>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14338" name="TextBox 2"/>
          <p:cNvSpPr txBox="1">
            <a:spLocks noChangeArrowheads="1"/>
          </p:cNvSpPr>
          <p:nvPr/>
        </p:nvSpPr>
        <p:spPr bwMode="auto">
          <a:xfrm>
            <a:off x="438150" y="22860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Georgia" charset="0"/>
                <a:ea typeface="ＭＳ Ｐゴシック" charset="-128"/>
              </a:defRPr>
            </a:lvl1pPr>
            <a:lvl2pPr marL="37931725" indent="-37474525">
              <a:spcBef>
                <a:spcPct val="20000"/>
              </a:spcBef>
              <a:buFont typeface="Arial" charset="0"/>
              <a:buChar char="–"/>
              <a:defRPr sz="2800">
                <a:solidFill>
                  <a:schemeClr val="tx1"/>
                </a:solidFill>
                <a:latin typeface="Georgia" charset="0"/>
                <a:ea typeface="ＭＳ Ｐゴシック" charset="-128"/>
              </a:defRPr>
            </a:lvl2pPr>
            <a:lvl3pPr marL="1143000" indent="-228600">
              <a:spcBef>
                <a:spcPct val="20000"/>
              </a:spcBef>
              <a:buFont typeface="Arial" charset="0"/>
              <a:buChar char="•"/>
              <a:defRPr sz="2400">
                <a:solidFill>
                  <a:schemeClr val="tx1"/>
                </a:solidFill>
                <a:latin typeface="Georgia" charset="0"/>
                <a:ea typeface="ＭＳ Ｐゴシック" charset="-128"/>
              </a:defRPr>
            </a:lvl3pPr>
            <a:lvl4pPr marL="1600200" indent="-228600">
              <a:spcBef>
                <a:spcPct val="20000"/>
              </a:spcBef>
              <a:buFont typeface="Arial" charset="0"/>
              <a:buChar char="–"/>
              <a:defRPr sz="2000">
                <a:solidFill>
                  <a:schemeClr val="tx1"/>
                </a:solidFill>
                <a:latin typeface="Georgia" charset="0"/>
                <a:ea typeface="ＭＳ Ｐゴシック" charset="-128"/>
              </a:defRPr>
            </a:lvl4pPr>
            <a:lvl5pPr marL="2057400" indent="-228600">
              <a:spcBef>
                <a:spcPct val="20000"/>
              </a:spcBef>
              <a:buFont typeface="Arial" charset="0"/>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9pPr>
          </a:lstStyle>
          <a:p>
            <a:pPr eaLnBrk="1" hangingPunct="1">
              <a:spcBef>
                <a:spcPct val="0"/>
              </a:spcBef>
              <a:buFontTx/>
              <a:buNone/>
            </a:pPr>
            <a:r>
              <a:rPr lang="en-US" altLang="en-US" sz="1800">
                <a:latin typeface="Arial" charset="0"/>
              </a:rPr>
              <a:t>1400</a:t>
            </a:r>
          </a:p>
        </p:txBody>
      </p:sp>
      <p:sp>
        <p:nvSpPr>
          <p:cNvPr id="14339" name="TextBox 3"/>
          <p:cNvSpPr txBox="1">
            <a:spLocks noChangeArrowheads="1"/>
          </p:cNvSpPr>
          <p:nvPr/>
        </p:nvSpPr>
        <p:spPr bwMode="auto">
          <a:xfrm>
            <a:off x="7772400" y="22860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Georgia" charset="0"/>
                <a:ea typeface="ＭＳ Ｐゴシック" charset="-128"/>
              </a:defRPr>
            </a:lvl1pPr>
            <a:lvl2pPr marL="37931725" indent="-37474525">
              <a:spcBef>
                <a:spcPct val="20000"/>
              </a:spcBef>
              <a:buFont typeface="Arial" charset="0"/>
              <a:buChar char="–"/>
              <a:defRPr sz="2800">
                <a:solidFill>
                  <a:schemeClr val="tx1"/>
                </a:solidFill>
                <a:latin typeface="Georgia" charset="0"/>
                <a:ea typeface="ＭＳ Ｐゴシック" charset="-128"/>
              </a:defRPr>
            </a:lvl2pPr>
            <a:lvl3pPr marL="1143000" indent="-228600">
              <a:spcBef>
                <a:spcPct val="20000"/>
              </a:spcBef>
              <a:buFont typeface="Arial" charset="0"/>
              <a:buChar char="•"/>
              <a:defRPr sz="2400">
                <a:solidFill>
                  <a:schemeClr val="tx1"/>
                </a:solidFill>
                <a:latin typeface="Georgia" charset="0"/>
                <a:ea typeface="ＭＳ Ｐゴシック" charset="-128"/>
              </a:defRPr>
            </a:lvl3pPr>
            <a:lvl4pPr marL="1600200" indent="-228600">
              <a:spcBef>
                <a:spcPct val="20000"/>
              </a:spcBef>
              <a:buFont typeface="Arial" charset="0"/>
              <a:buChar char="–"/>
              <a:defRPr sz="2000">
                <a:solidFill>
                  <a:schemeClr val="tx1"/>
                </a:solidFill>
                <a:latin typeface="Georgia" charset="0"/>
                <a:ea typeface="ＭＳ Ｐゴシック" charset="-128"/>
              </a:defRPr>
            </a:lvl4pPr>
            <a:lvl5pPr marL="2057400" indent="-228600">
              <a:spcBef>
                <a:spcPct val="20000"/>
              </a:spcBef>
              <a:buFont typeface="Arial" charset="0"/>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9pPr>
          </a:lstStyle>
          <a:p>
            <a:pPr eaLnBrk="1" hangingPunct="1">
              <a:spcBef>
                <a:spcPct val="0"/>
              </a:spcBef>
              <a:buFontTx/>
              <a:buNone/>
            </a:pPr>
            <a:r>
              <a:rPr lang="en-US" altLang="en-US" sz="1800">
                <a:latin typeface="Arial" charset="0"/>
              </a:rPr>
              <a:t>1700</a:t>
            </a:r>
          </a:p>
        </p:txBody>
      </p:sp>
      <p:sp>
        <p:nvSpPr>
          <p:cNvPr id="14340" name="TextBox 4"/>
          <p:cNvSpPr txBox="1">
            <a:spLocks noChangeArrowheads="1"/>
          </p:cNvSpPr>
          <p:nvPr/>
        </p:nvSpPr>
        <p:spPr bwMode="auto">
          <a:xfrm>
            <a:off x="228600" y="228600"/>
            <a:ext cx="228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Georgia" charset="0"/>
                <a:ea typeface="ＭＳ Ｐゴシック" charset="-128"/>
              </a:defRPr>
            </a:lvl1pPr>
            <a:lvl2pPr marL="37931725" indent="-37474525">
              <a:spcBef>
                <a:spcPct val="20000"/>
              </a:spcBef>
              <a:buFont typeface="Arial" charset="0"/>
              <a:buChar char="–"/>
              <a:defRPr sz="2800">
                <a:solidFill>
                  <a:schemeClr val="tx1"/>
                </a:solidFill>
                <a:latin typeface="Georgia" charset="0"/>
                <a:ea typeface="ＭＳ Ｐゴシック" charset="-128"/>
              </a:defRPr>
            </a:lvl2pPr>
            <a:lvl3pPr marL="1143000" indent="-228600">
              <a:spcBef>
                <a:spcPct val="20000"/>
              </a:spcBef>
              <a:buFont typeface="Arial" charset="0"/>
              <a:buChar char="•"/>
              <a:defRPr sz="2400">
                <a:solidFill>
                  <a:schemeClr val="tx1"/>
                </a:solidFill>
                <a:latin typeface="Georgia" charset="0"/>
                <a:ea typeface="ＭＳ Ｐゴシック" charset="-128"/>
              </a:defRPr>
            </a:lvl3pPr>
            <a:lvl4pPr marL="1600200" indent="-228600">
              <a:spcBef>
                <a:spcPct val="20000"/>
              </a:spcBef>
              <a:buFont typeface="Arial" charset="0"/>
              <a:buChar char="–"/>
              <a:defRPr sz="2000">
                <a:solidFill>
                  <a:schemeClr val="tx1"/>
                </a:solidFill>
                <a:latin typeface="Georgia" charset="0"/>
                <a:ea typeface="ＭＳ Ｐゴシック" charset="-128"/>
              </a:defRPr>
            </a:lvl4pPr>
            <a:lvl5pPr marL="2057400" indent="-228600">
              <a:spcBef>
                <a:spcPct val="20000"/>
              </a:spcBef>
              <a:buFont typeface="Arial" charset="0"/>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9pPr>
          </a:lstStyle>
          <a:p>
            <a:pPr eaLnBrk="1" hangingPunct="1">
              <a:spcBef>
                <a:spcPct val="0"/>
              </a:spcBef>
              <a:buFontTx/>
              <a:buNone/>
            </a:pPr>
            <a:r>
              <a:rPr lang="en-US" altLang="en-US" sz="2000" b="1">
                <a:solidFill>
                  <a:srgbClr val="0070C0"/>
                </a:solidFill>
                <a:latin typeface="Arial" charset="0"/>
              </a:rPr>
              <a:t>Age of Discovery</a:t>
            </a:r>
          </a:p>
          <a:p>
            <a:pPr eaLnBrk="1" hangingPunct="1">
              <a:spcBef>
                <a:spcPct val="0"/>
              </a:spcBef>
              <a:buFontTx/>
              <a:buNone/>
            </a:pPr>
            <a:r>
              <a:rPr lang="en-US" altLang="en-US" sz="2000" b="1">
                <a:solidFill>
                  <a:srgbClr val="0070C0"/>
                </a:solidFill>
                <a:latin typeface="Arial" charset="0"/>
              </a:rPr>
              <a:t>(1415-1700)</a:t>
            </a:r>
            <a:endParaRPr lang="en-US" altLang="en-US" sz="1400" b="1">
              <a:solidFill>
                <a:srgbClr val="0070C0"/>
              </a:solidFill>
              <a:latin typeface="Arial" charset="0"/>
            </a:endParaRPr>
          </a:p>
        </p:txBody>
      </p:sp>
      <p:sp>
        <p:nvSpPr>
          <p:cNvPr id="14341" name="Flowchart: Merge 5"/>
          <p:cNvSpPr>
            <a:spLocks noChangeArrowheads="1"/>
          </p:cNvSpPr>
          <p:nvPr/>
        </p:nvSpPr>
        <p:spPr bwMode="auto">
          <a:xfrm>
            <a:off x="685800" y="2057400"/>
            <a:ext cx="228600" cy="152400"/>
          </a:xfrm>
          <a:prstGeom prst="flowChartMerge">
            <a:avLst/>
          </a:prstGeom>
          <a:solidFill>
            <a:schemeClr val="accent1"/>
          </a:solidFill>
          <a:ln w="9525">
            <a:solidFill>
              <a:schemeClr val="tx1"/>
            </a:solidFill>
            <a:round/>
            <a:headEnd/>
            <a:tailEnd/>
          </a:ln>
        </p:spPr>
        <p:txBody>
          <a:bodyPr/>
          <a:lstStyle>
            <a:lvl1pPr>
              <a:spcBef>
                <a:spcPct val="20000"/>
              </a:spcBef>
              <a:buFont typeface="Arial" charset="0"/>
              <a:buChar char="•"/>
              <a:defRPr sz="3200">
                <a:solidFill>
                  <a:schemeClr val="tx1"/>
                </a:solidFill>
                <a:latin typeface="Georgia" charset="0"/>
                <a:ea typeface="ＭＳ Ｐゴシック" charset="-128"/>
              </a:defRPr>
            </a:lvl1pPr>
            <a:lvl2pPr marL="37931725" indent="-37474525">
              <a:spcBef>
                <a:spcPct val="20000"/>
              </a:spcBef>
              <a:buFont typeface="Arial" charset="0"/>
              <a:buChar char="–"/>
              <a:defRPr sz="2800">
                <a:solidFill>
                  <a:schemeClr val="tx1"/>
                </a:solidFill>
                <a:latin typeface="Georgia" charset="0"/>
                <a:ea typeface="ＭＳ Ｐゴシック" charset="-128"/>
              </a:defRPr>
            </a:lvl2pPr>
            <a:lvl3pPr marL="1143000" indent="-228600">
              <a:spcBef>
                <a:spcPct val="20000"/>
              </a:spcBef>
              <a:buFont typeface="Arial" charset="0"/>
              <a:buChar char="•"/>
              <a:defRPr sz="2400">
                <a:solidFill>
                  <a:schemeClr val="tx1"/>
                </a:solidFill>
                <a:latin typeface="Georgia" charset="0"/>
                <a:ea typeface="ＭＳ Ｐゴシック" charset="-128"/>
              </a:defRPr>
            </a:lvl3pPr>
            <a:lvl4pPr marL="1600200" indent="-228600">
              <a:spcBef>
                <a:spcPct val="20000"/>
              </a:spcBef>
              <a:buFont typeface="Arial" charset="0"/>
              <a:buChar char="–"/>
              <a:defRPr sz="2000">
                <a:solidFill>
                  <a:schemeClr val="tx1"/>
                </a:solidFill>
                <a:latin typeface="Georgia" charset="0"/>
                <a:ea typeface="ＭＳ Ｐゴシック" charset="-128"/>
              </a:defRPr>
            </a:lvl4pPr>
            <a:lvl5pPr marL="2057400" indent="-228600">
              <a:spcBef>
                <a:spcPct val="20000"/>
              </a:spcBef>
              <a:buFont typeface="Arial" charset="0"/>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9pPr>
          </a:lstStyle>
          <a:p>
            <a:pPr>
              <a:spcBef>
                <a:spcPct val="0"/>
              </a:spcBef>
              <a:buFontTx/>
              <a:buNone/>
            </a:pPr>
            <a:endParaRPr lang="en-US" altLang="en-US" sz="1800">
              <a:latin typeface="Times New Roman" charset="0"/>
            </a:endParaRPr>
          </a:p>
        </p:txBody>
      </p:sp>
      <p:sp>
        <p:nvSpPr>
          <p:cNvPr id="14342" name="Flowchart: Merge 6"/>
          <p:cNvSpPr>
            <a:spLocks noChangeArrowheads="1"/>
          </p:cNvSpPr>
          <p:nvPr/>
        </p:nvSpPr>
        <p:spPr bwMode="auto">
          <a:xfrm>
            <a:off x="8001000" y="2057400"/>
            <a:ext cx="228600" cy="152400"/>
          </a:xfrm>
          <a:prstGeom prst="flowChartMerge">
            <a:avLst/>
          </a:prstGeom>
          <a:solidFill>
            <a:schemeClr val="accent1"/>
          </a:solidFill>
          <a:ln w="9525">
            <a:solidFill>
              <a:schemeClr val="tx1"/>
            </a:solidFill>
            <a:round/>
            <a:headEnd/>
            <a:tailEnd/>
          </a:ln>
        </p:spPr>
        <p:txBody>
          <a:bodyPr/>
          <a:lstStyle>
            <a:lvl1pPr>
              <a:spcBef>
                <a:spcPct val="20000"/>
              </a:spcBef>
              <a:buFont typeface="Arial" charset="0"/>
              <a:buChar char="•"/>
              <a:defRPr sz="3200">
                <a:solidFill>
                  <a:schemeClr val="tx1"/>
                </a:solidFill>
                <a:latin typeface="Georgia" charset="0"/>
                <a:ea typeface="ＭＳ Ｐゴシック" charset="-128"/>
              </a:defRPr>
            </a:lvl1pPr>
            <a:lvl2pPr marL="37931725" indent="-37474525">
              <a:spcBef>
                <a:spcPct val="20000"/>
              </a:spcBef>
              <a:buFont typeface="Arial" charset="0"/>
              <a:buChar char="–"/>
              <a:defRPr sz="2800">
                <a:solidFill>
                  <a:schemeClr val="tx1"/>
                </a:solidFill>
                <a:latin typeface="Georgia" charset="0"/>
                <a:ea typeface="ＭＳ Ｐゴシック" charset="-128"/>
              </a:defRPr>
            </a:lvl2pPr>
            <a:lvl3pPr marL="1143000" indent="-228600">
              <a:spcBef>
                <a:spcPct val="20000"/>
              </a:spcBef>
              <a:buFont typeface="Arial" charset="0"/>
              <a:buChar char="•"/>
              <a:defRPr sz="2400">
                <a:solidFill>
                  <a:schemeClr val="tx1"/>
                </a:solidFill>
                <a:latin typeface="Georgia" charset="0"/>
                <a:ea typeface="ＭＳ Ｐゴシック" charset="-128"/>
              </a:defRPr>
            </a:lvl3pPr>
            <a:lvl4pPr marL="1600200" indent="-228600">
              <a:spcBef>
                <a:spcPct val="20000"/>
              </a:spcBef>
              <a:buFont typeface="Arial" charset="0"/>
              <a:buChar char="–"/>
              <a:defRPr sz="2000">
                <a:solidFill>
                  <a:schemeClr val="tx1"/>
                </a:solidFill>
                <a:latin typeface="Georgia" charset="0"/>
                <a:ea typeface="ＭＳ Ｐゴシック" charset="-128"/>
              </a:defRPr>
            </a:lvl4pPr>
            <a:lvl5pPr marL="2057400" indent="-228600">
              <a:spcBef>
                <a:spcPct val="20000"/>
              </a:spcBef>
              <a:buFont typeface="Arial" charset="0"/>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9pPr>
          </a:lstStyle>
          <a:p>
            <a:pPr>
              <a:spcBef>
                <a:spcPct val="0"/>
              </a:spcBef>
              <a:buFontTx/>
              <a:buNone/>
            </a:pPr>
            <a:endParaRPr lang="en-US" altLang="en-US" sz="1800">
              <a:latin typeface="Times New Roman" charset="0"/>
            </a:endParaRPr>
          </a:p>
        </p:txBody>
      </p:sp>
      <p:sp>
        <p:nvSpPr>
          <p:cNvPr id="14343" name="Left Brace 7"/>
          <p:cNvSpPr>
            <a:spLocks/>
          </p:cNvSpPr>
          <p:nvPr/>
        </p:nvSpPr>
        <p:spPr bwMode="auto">
          <a:xfrm rot="-5400000">
            <a:off x="1028700" y="1790700"/>
            <a:ext cx="609600" cy="1752600"/>
          </a:xfrm>
          <a:prstGeom prst="leftBrace">
            <a:avLst>
              <a:gd name="adj1" fmla="val 8345"/>
              <a:gd name="adj2" fmla="val 50000"/>
            </a:avLst>
          </a:prstGeom>
          <a:noFill/>
          <a:ln w="28575">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charset="0"/>
              <a:buChar char="•"/>
              <a:defRPr sz="3200">
                <a:solidFill>
                  <a:schemeClr val="tx1"/>
                </a:solidFill>
                <a:latin typeface="Georgia" charset="0"/>
                <a:ea typeface="ＭＳ Ｐゴシック" charset="-128"/>
              </a:defRPr>
            </a:lvl1pPr>
            <a:lvl2pPr marL="37931725" indent="-37474525">
              <a:spcBef>
                <a:spcPct val="20000"/>
              </a:spcBef>
              <a:buFont typeface="Arial" charset="0"/>
              <a:buChar char="–"/>
              <a:defRPr sz="2800">
                <a:solidFill>
                  <a:schemeClr val="tx1"/>
                </a:solidFill>
                <a:latin typeface="Georgia" charset="0"/>
                <a:ea typeface="ＭＳ Ｐゴシック" charset="-128"/>
              </a:defRPr>
            </a:lvl2pPr>
            <a:lvl3pPr marL="1143000" indent="-228600">
              <a:spcBef>
                <a:spcPct val="20000"/>
              </a:spcBef>
              <a:buFont typeface="Arial" charset="0"/>
              <a:buChar char="•"/>
              <a:defRPr sz="2400">
                <a:solidFill>
                  <a:schemeClr val="tx1"/>
                </a:solidFill>
                <a:latin typeface="Georgia" charset="0"/>
                <a:ea typeface="ＭＳ Ｐゴシック" charset="-128"/>
              </a:defRPr>
            </a:lvl3pPr>
            <a:lvl4pPr marL="1600200" indent="-228600">
              <a:spcBef>
                <a:spcPct val="20000"/>
              </a:spcBef>
              <a:buFont typeface="Arial" charset="0"/>
              <a:buChar char="–"/>
              <a:defRPr sz="2000">
                <a:solidFill>
                  <a:schemeClr val="tx1"/>
                </a:solidFill>
                <a:latin typeface="Georgia" charset="0"/>
                <a:ea typeface="ＭＳ Ｐゴシック" charset="-128"/>
              </a:defRPr>
            </a:lvl4pPr>
            <a:lvl5pPr marL="2057400" indent="-228600">
              <a:spcBef>
                <a:spcPct val="20000"/>
              </a:spcBef>
              <a:buFont typeface="Arial" charset="0"/>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9pPr>
          </a:lstStyle>
          <a:p>
            <a:pPr>
              <a:spcBef>
                <a:spcPct val="0"/>
              </a:spcBef>
              <a:buFontTx/>
              <a:buNone/>
            </a:pPr>
            <a:endParaRPr lang="en-US" altLang="en-US" sz="1800">
              <a:latin typeface="Times New Roman" charset="0"/>
            </a:endParaRPr>
          </a:p>
        </p:txBody>
      </p:sp>
      <p:sp>
        <p:nvSpPr>
          <p:cNvPr id="14344" name="Flowchart: Merge 8"/>
          <p:cNvSpPr>
            <a:spLocks noChangeArrowheads="1"/>
          </p:cNvSpPr>
          <p:nvPr/>
        </p:nvSpPr>
        <p:spPr bwMode="auto">
          <a:xfrm>
            <a:off x="3048000" y="2057400"/>
            <a:ext cx="228600" cy="152400"/>
          </a:xfrm>
          <a:prstGeom prst="flowChartMerge">
            <a:avLst/>
          </a:prstGeom>
          <a:solidFill>
            <a:schemeClr val="accent1"/>
          </a:solidFill>
          <a:ln w="9525">
            <a:solidFill>
              <a:schemeClr val="tx1"/>
            </a:solidFill>
            <a:round/>
            <a:headEnd/>
            <a:tailEnd/>
          </a:ln>
        </p:spPr>
        <p:txBody>
          <a:bodyPr/>
          <a:lstStyle>
            <a:lvl1pPr>
              <a:spcBef>
                <a:spcPct val="20000"/>
              </a:spcBef>
              <a:buFont typeface="Arial" charset="0"/>
              <a:buChar char="•"/>
              <a:defRPr sz="3200">
                <a:solidFill>
                  <a:schemeClr val="tx1"/>
                </a:solidFill>
                <a:latin typeface="Georgia" charset="0"/>
                <a:ea typeface="ＭＳ Ｐゴシック" charset="-128"/>
              </a:defRPr>
            </a:lvl1pPr>
            <a:lvl2pPr marL="37931725" indent="-37474525">
              <a:spcBef>
                <a:spcPct val="20000"/>
              </a:spcBef>
              <a:buFont typeface="Arial" charset="0"/>
              <a:buChar char="–"/>
              <a:defRPr sz="2800">
                <a:solidFill>
                  <a:schemeClr val="tx1"/>
                </a:solidFill>
                <a:latin typeface="Georgia" charset="0"/>
                <a:ea typeface="ＭＳ Ｐゴシック" charset="-128"/>
              </a:defRPr>
            </a:lvl2pPr>
            <a:lvl3pPr marL="1143000" indent="-228600">
              <a:spcBef>
                <a:spcPct val="20000"/>
              </a:spcBef>
              <a:buFont typeface="Arial" charset="0"/>
              <a:buChar char="•"/>
              <a:defRPr sz="2400">
                <a:solidFill>
                  <a:schemeClr val="tx1"/>
                </a:solidFill>
                <a:latin typeface="Georgia" charset="0"/>
                <a:ea typeface="ＭＳ Ｐゴシック" charset="-128"/>
              </a:defRPr>
            </a:lvl3pPr>
            <a:lvl4pPr marL="1600200" indent="-228600">
              <a:spcBef>
                <a:spcPct val="20000"/>
              </a:spcBef>
              <a:buFont typeface="Arial" charset="0"/>
              <a:buChar char="–"/>
              <a:defRPr sz="2000">
                <a:solidFill>
                  <a:schemeClr val="tx1"/>
                </a:solidFill>
                <a:latin typeface="Georgia" charset="0"/>
                <a:ea typeface="ＭＳ Ｐゴシック" charset="-128"/>
              </a:defRPr>
            </a:lvl4pPr>
            <a:lvl5pPr marL="2057400" indent="-228600">
              <a:spcBef>
                <a:spcPct val="20000"/>
              </a:spcBef>
              <a:buFont typeface="Arial" charset="0"/>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9pPr>
          </a:lstStyle>
          <a:p>
            <a:pPr>
              <a:spcBef>
                <a:spcPct val="0"/>
              </a:spcBef>
              <a:buFontTx/>
              <a:buNone/>
            </a:pPr>
            <a:endParaRPr lang="en-US" altLang="en-US" sz="1800">
              <a:latin typeface="Times New Roman" charset="0"/>
            </a:endParaRPr>
          </a:p>
        </p:txBody>
      </p:sp>
      <p:sp>
        <p:nvSpPr>
          <p:cNvPr id="14345" name="Flowchart: Merge 10"/>
          <p:cNvSpPr>
            <a:spLocks noChangeArrowheads="1"/>
          </p:cNvSpPr>
          <p:nvPr/>
        </p:nvSpPr>
        <p:spPr bwMode="auto">
          <a:xfrm>
            <a:off x="5410200" y="2057400"/>
            <a:ext cx="228600" cy="152400"/>
          </a:xfrm>
          <a:prstGeom prst="flowChartMerge">
            <a:avLst/>
          </a:prstGeom>
          <a:solidFill>
            <a:schemeClr val="accent1"/>
          </a:solidFill>
          <a:ln w="9525">
            <a:solidFill>
              <a:schemeClr val="tx1"/>
            </a:solidFill>
            <a:round/>
            <a:headEnd/>
            <a:tailEnd/>
          </a:ln>
        </p:spPr>
        <p:txBody>
          <a:bodyPr/>
          <a:lstStyle>
            <a:lvl1pPr>
              <a:spcBef>
                <a:spcPct val="20000"/>
              </a:spcBef>
              <a:buFont typeface="Arial" charset="0"/>
              <a:buChar char="•"/>
              <a:defRPr sz="3200">
                <a:solidFill>
                  <a:schemeClr val="tx1"/>
                </a:solidFill>
                <a:latin typeface="Georgia" charset="0"/>
                <a:ea typeface="ＭＳ Ｐゴシック" charset="-128"/>
              </a:defRPr>
            </a:lvl1pPr>
            <a:lvl2pPr marL="37931725" indent="-37474525">
              <a:spcBef>
                <a:spcPct val="20000"/>
              </a:spcBef>
              <a:buFont typeface="Arial" charset="0"/>
              <a:buChar char="–"/>
              <a:defRPr sz="2800">
                <a:solidFill>
                  <a:schemeClr val="tx1"/>
                </a:solidFill>
                <a:latin typeface="Georgia" charset="0"/>
                <a:ea typeface="ＭＳ Ｐゴシック" charset="-128"/>
              </a:defRPr>
            </a:lvl2pPr>
            <a:lvl3pPr marL="1143000" indent="-228600">
              <a:spcBef>
                <a:spcPct val="20000"/>
              </a:spcBef>
              <a:buFont typeface="Arial" charset="0"/>
              <a:buChar char="•"/>
              <a:defRPr sz="2400">
                <a:solidFill>
                  <a:schemeClr val="tx1"/>
                </a:solidFill>
                <a:latin typeface="Georgia" charset="0"/>
                <a:ea typeface="ＭＳ Ｐゴシック" charset="-128"/>
              </a:defRPr>
            </a:lvl3pPr>
            <a:lvl4pPr marL="1600200" indent="-228600">
              <a:spcBef>
                <a:spcPct val="20000"/>
              </a:spcBef>
              <a:buFont typeface="Arial" charset="0"/>
              <a:buChar char="–"/>
              <a:defRPr sz="2000">
                <a:solidFill>
                  <a:schemeClr val="tx1"/>
                </a:solidFill>
                <a:latin typeface="Georgia" charset="0"/>
                <a:ea typeface="ＭＳ Ｐゴシック" charset="-128"/>
              </a:defRPr>
            </a:lvl4pPr>
            <a:lvl5pPr marL="2057400" indent="-228600">
              <a:spcBef>
                <a:spcPct val="20000"/>
              </a:spcBef>
              <a:buFont typeface="Arial" charset="0"/>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9pPr>
          </a:lstStyle>
          <a:p>
            <a:pPr>
              <a:spcBef>
                <a:spcPct val="0"/>
              </a:spcBef>
              <a:buFontTx/>
              <a:buNone/>
            </a:pPr>
            <a:endParaRPr lang="en-US" altLang="en-US" sz="1800">
              <a:latin typeface="Times New Roman" charset="0"/>
            </a:endParaRPr>
          </a:p>
        </p:txBody>
      </p:sp>
      <p:sp>
        <p:nvSpPr>
          <p:cNvPr id="14346" name="Left Brace 11"/>
          <p:cNvSpPr>
            <a:spLocks/>
          </p:cNvSpPr>
          <p:nvPr/>
        </p:nvSpPr>
        <p:spPr bwMode="auto">
          <a:xfrm rot="5400000">
            <a:off x="5829300" y="342900"/>
            <a:ext cx="609600" cy="2514600"/>
          </a:xfrm>
          <a:prstGeom prst="leftBrace">
            <a:avLst>
              <a:gd name="adj1" fmla="val 8326"/>
              <a:gd name="adj2" fmla="val 50000"/>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charset="0"/>
              <a:buChar char="•"/>
              <a:defRPr sz="3200">
                <a:solidFill>
                  <a:schemeClr val="tx1"/>
                </a:solidFill>
                <a:latin typeface="Georgia" charset="0"/>
                <a:ea typeface="ＭＳ Ｐゴシック" charset="-128"/>
              </a:defRPr>
            </a:lvl1pPr>
            <a:lvl2pPr marL="37931725" indent="-37474525">
              <a:spcBef>
                <a:spcPct val="20000"/>
              </a:spcBef>
              <a:buFont typeface="Arial" charset="0"/>
              <a:buChar char="–"/>
              <a:defRPr sz="2800">
                <a:solidFill>
                  <a:schemeClr val="tx1"/>
                </a:solidFill>
                <a:latin typeface="Georgia" charset="0"/>
                <a:ea typeface="ＭＳ Ｐゴシック" charset="-128"/>
              </a:defRPr>
            </a:lvl2pPr>
            <a:lvl3pPr marL="1143000" indent="-228600">
              <a:spcBef>
                <a:spcPct val="20000"/>
              </a:spcBef>
              <a:buFont typeface="Arial" charset="0"/>
              <a:buChar char="•"/>
              <a:defRPr sz="2400">
                <a:solidFill>
                  <a:schemeClr val="tx1"/>
                </a:solidFill>
                <a:latin typeface="Georgia" charset="0"/>
                <a:ea typeface="ＭＳ Ｐゴシック" charset="-128"/>
              </a:defRPr>
            </a:lvl3pPr>
            <a:lvl4pPr marL="1600200" indent="-228600">
              <a:spcBef>
                <a:spcPct val="20000"/>
              </a:spcBef>
              <a:buFont typeface="Arial" charset="0"/>
              <a:buChar char="–"/>
              <a:defRPr sz="2000">
                <a:solidFill>
                  <a:schemeClr val="tx1"/>
                </a:solidFill>
                <a:latin typeface="Georgia" charset="0"/>
                <a:ea typeface="ＭＳ Ｐゴシック" charset="-128"/>
              </a:defRPr>
            </a:lvl4pPr>
            <a:lvl5pPr marL="2057400" indent="-228600">
              <a:spcBef>
                <a:spcPct val="20000"/>
              </a:spcBef>
              <a:buFont typeface="Arial" charset="0"/>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9pPr>
          </a:lstStyle>
          <a:p>
            <a:pPr>
              <a:spcBef>
                <a:spcPct val="0"/>
              </a:spcBef>
              <a:buFontTx/>
              <a:buNone/>
            </a:pPr>
            <a:endParaRPr lang="en-US" altLang="en-US" sz="1800">
              <a:latin typeface="Times New Roman" charset="0"/>
            </a:endParaRPr>
          </a:p>
        </p:txBody>
      </p:sp>
      <p:sp>
        <p:nvSpPr>
          <p:cNvPr id="14347" name="TextBox 12"/>
          <p:cNvSpPr txBox="1">
            <a:spLocks noChangeArrowheads="1"/>
          </p:cNvSpPr>
          <p:nvPr/>
        </p:nvSpPr>
        <p:spPr bwMode="auto">
          <a:xfrm>
            <a:off x="685800" y="4267200"/>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Georgia" charset="0"/>
                <a:ea typeface="ＭＳ Ｐゴシック" charset="-128"/>
              </a:defRPr>
            </a:lvl1pPr>
            <a:lvl2pPr marL="37931725" indent="-37474525">
              <a:spcBef>
                <a:spcPct val="20000"/>
              </a:spcBef>
              <a:buFont typeface="Arial" charset="0"/>
              <a:buChar char="–"/>
              <a:defRPr sz="2800">
                <a:solidFill>
                  <a:schemeClr val="tx1"/>
                </a:solidFill>
                <a:latin typeface="Georgia" charset="0"/>
                <a:ea typeface="ＭＳ Ｐゴシック" charset="-128"/>
              </a:defRPr>
            </a:lvl2pPr>
            <a:lvl3pPr marL="1143000" indent="-228600">
              <a:spcBef>
                <a:spcPct val="20000"/>
              </a:spcBef>
              <a:buFont typeface="Arial" charset="0"/>
              <a:buChar char="•"/>
              <a:defRPr sz="2400">
                <a:solidFill>
                  <a:schemeClr val="tx1"/>
                </a:solidFill>
                <a:latin typeface="Georgia" charset="0"/>
                <a:ea typeface="ＭＳ Ｐゴシック" charset="-128"/>
              </a:defRPr>
            </a:lvl3pPr>
            <a:lvl4pPr marL="1600200" indent="-228600">
              <a:spcBef>
                <a:spcPct val="20000"/>
              </a:spcBef>
              <a:buFont typeface="Arial" charset="0"/>
              <a:buChar char="–"/>
              <a:defRPr sz="2000">
                <a:solidFill>
                  <a:schemeClr val="tx1"/>
                </a:solidFill>
                <a:latin typeface="Georgia" charset="0"/>
                <a:ea typeface="ＭＳ Ｐゴシック" charset="-128"/>
              </a:defRPr>
            </a:lvl4pPr>
            <a:lvl5pPr marL="2057400" indent="-228600">
              <a:spcBef>
                <a:spcPct val="20000"/>
              </a:spcBef>
              <a:buFont typeface="Arial" charset="0"/>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9pPr>
          </a:lstStyle>
          <a:p>
            <a:pPr eaLnBrk="1" hangingPunct="1">
              <a:spcBef>
                <a:spcPct val="0"/>
              </a:spcBef>
              <a:buFontTx/>
              <a:buNone/>
            </a:pPr>
            <a:r>
              <a:rPr lang="en-US" altLang="en-US" sz="2400">
                <a:solidFill>
                  <a:srgbClr val="0070C0"/>
                </a:solidFill>
                <a:latin typeface="Arial" charset="0"/>
              </a:rPr>
              <a:t>Portugal</a:t>
            </a:r>
            <a:r>
              <a:rPr lang="en-US" altLang="en-US" sz="2400">
                <a:latin typeface="Arial" charset="0"/>
              </a:rPr>
              <a:t> </a:t>
            </a:r>
            <a:endParaRPr lang="en-US" altLang="en-US" sz="1600">
              <a:latin typeface="Arial" charset="0"/>
            </a:endParaRPr>
          </a:p>
        </p:txBody>
      </p:sp>
      <p:sp>
        <p:nvSpPr>
          <p:cNvPr id="14348" name="TextBox 13"/>
          <p:cNvSpPr txBox="1">
            <a:spLocks noChangeArrowheads="1"/>
          </p:cNvSpPr>
          <p:nvPr/>
        </p:nvSpPr>
        <p:spPr bwMode="auto">
          <a:xfrm>
            <a:off x="5715000" y="2286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Georgia" charset="0"/>
                <a:ea typeface="ＭＳ Ｐゴシック" charset="-128"/>
              </a:defRPr>
            </a:lvl1pPr>
            <a:lvl2pPr marL="37931725" indent="-37474525">
              <a:spcBef>
                <a:spcPct val="20000"/>
              </a:spcBef>
              <a:buFont typeface="Arial" charset="0"/>
              <a:buChar char="–"/>
              <a:defRPr sz="2800">
                <a:solidFill>
                  <a:schemeClr val="tx1"/>
                </a:solidFill>
                <a:latin typeface="Georgia" charset="0"/>
                <a:ea typeface="ＭＳ Ｐゴシック" charset="-128"/>
              </a:defRPr>
            </a:lvl2pPr>
            <a:lvl3pPr marL="1143000" indent="-228600">
              <a:spcBef>
                <a:spcPct val="20000"/>
              </a:spcBef>
              <a:buFont typeface="Arial" charset="0"/>
              <a:buChar char="•"/>
              <a:defRPr sz="2400">
                <a:solidFill>
                  <a:schemeClr val="tx1"/>
                </a:solidFill>
                <a:latin typeface="Georgia" charset="0"/>
                <a:ea typeface="ＭＳ Ｐゴシック" charset="-128"/>
              </a:defRPr>
            </a:lvl3pPr>
            <a:lvl4pPr marL="1600200" indent="-228600">
              <a:spcBef>
                <a:spcPct val="20000"/>
              </a:spcBef>
              <a:buFont typeface="Arial" charset="0"/>
              <a:buChar char="–"/>
              <a:defRPr sz="2000">
                <a:solidFill>
                  <a:schemeClr val="tx1"/>
                </a:solidFill>
                <a:latin typeface="Georgia" charset="0"/>
                <a:ea typeface="ＭＳ Ｐゴシック" charset="-128"/>
              </a:defRPr>
            </a:lvl4pPr>
            <a:lvl5pPr marL="2057400" indent="-228600">
              <a:spcBef>
                <a:spcPct val="20000"/>
              </a:spcBef>
              <a:buFont typeface="Arial" charset="0"/>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9pPr>
          </a:lstStyle>
          <a:p>
            <a:pPr eaLnBrk="1" hangingPunct="1">
              <a:spcBef>
                <a:spcPct val="0"/>
              </a:spcBef>
              <a:buFontTx/>
              <a:buNone/>
            </a:pPr>
            <a:r>
              <a:rPr lang="en-US" altLang="en-US" sz="2400">
                <a:solidFill>
                  <a:srgbClr val="C00000"/>
                </a:solidFill>
                <a:latin typeface="Arial" charset="0"/>
              </a:rPr>
              <a:t>England</a:t>
            </a:r>
            <a:endParaRPr lang="en-US" altLang="en-US" sz="1600">
              <a:solidFill>
                <a:srgbClr val="C00000"/>
              </a:solidFill>
              <a:latin typeface="Arial" charset="0"/>
            </a:endParaRPr>
          </a:p>
        </p:txBody>
      </p:sp>
      <p:sp>
        <p:nvSpPr>
          <p:cNvPr id="14349" name="TextBox 14"/>
          <p:cNvSpPr txBox="1">
            <a:spLocks noChangeArrowheads="1"/>
          </p:cNvSpPr>
          <p:nvPr/>
        </p:nvSpPr>
        <p:spPr bwMode="auto">
          <a:xfrm>
            <a:off x="5486400" y="685800"/>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Georgia" charset="0"/>
                <a:ea typeface="ＭＳ Ｐゴシック" charset="-128"/>
              </a:defRPr>
            </a:lvl1pPr>
            <a:lvl2pPr marL="37931725" indent="-37474525">
              <a:spcBef>
                <a:spcPct val="20000"/>
              </a:spcBef>
              <a:buFont typeface="Arial" charset="0"/>
              <a:buChar char="–"/>
              <a:defRPr sz="2800">
                <a:solidFill>
                  <a:schemeClr val="tx1"/>
                </a:solidFill>
                <a:latin typeface="Georgia" charset="0"/>
                <a:ea typeface="ＭＳ Ｐゴシック" charset="-128"/>
              </a:defRPr>
            </a:lvl2pPr>
            <a:lvl3pPr marL="1143000" indent="-228600">
              <a:spcBef>
                <a:spcPct val="20000"/>
              </a:spcBef>
              <a:buFont typeface="Arial" charset="0"/>
              <a:buChar char="•"/>
              <a:defRPr sz="2400">
                <a:solidFill>
                  <a:schemeClr val="tx1"/>
                </a:solidFill>
                <a:latin typeface="Georgia" charset="0"/>
                <a:ea typeface="ＭＳ Ｐゴシック" charset="-128"/>
              </a:defRPr>
            </a:lvl3pPr>
            <a:lvl4pPr marL="1600200" indent="-228600">
              <a:spcBef>
                <a:spcPct val="20000"/>
              </a:spcBef>
              <a:buFont typeface="Arial" charset="0"/>
              <a:buChar char="–"/>
              <a:defRPr sz="2000">
                <a:solidFill>
                  <a:schemeClr val="tx1"/>
                </a:solidFill>
                <a:latin typeface="Georgia" charset="0"/>
                <a:ea typeface="ＭＳ Ｐゴシック" charset="-128"/>
              </a:defRPr>
            </a:lvl4pPr>
            <a:lvl5pPr marL="2057400" indent="-228600">
              <a:spcBef>
                <a:spcPct val="20000"/>
              </a:spcBef>
              <a:buFont typeface="Arial" charset="0"/>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9pPr>
          </a:lstStyle>
          <a:p>
            <a:pPr eaLnBrk="1" hangingPunct="1">
              <a:spcBef>
                <a:spcPct val="0"/>
              </a:spcBef>
              <a:buFontTx/>
              <a:buNone/>
            </a:pPr>
            <a:r>
              <a:rPr lang="en-US" altLang="en-US" sz="1800">
                <a:solidFill>
                  <a:srgbClr val="C00000"/>
                </a:solidFill>
                <a:latin typeface="Arial" charset="0"/>
              </a:rPr>
              <a:t>Hobbes </a:t>
            </a:r>
            <a:r>
              <a:rPr lang="en-US" altLang="en-US" sz="1200">
                <a:solidFill>
                  <a:srgbClr val="C00000"/>
                </a:solidFill>
                <a:latin typeface="Arial" charset="0"/>
              </a:rPr>
              <a:t>(1588-1679)</a:t>
            </a:r>
          </a:p>
        </p:txBody>
      </p:sp>
      <p:sp>
        <p:nvSpPr>
          <p:cNvPr id="14350" name="Left Brace 17"/>
          <p:cNvSpPr>
            <a:spLocks/>
          </p:cNvSpPr>
          <p:nvPr/>
        </p:nvSpPr>
        <p:spPr bwMode="auto">
          <a:xfrm rot="-5400000">
            <a:off x="3162300" y="4229100"/>
            <a:ext cx="609600" cy="1905000"/>
          </a:xfrm>
          <a:prstGeom prst="leftBrace">
            <a:avLst>
              <a:gd name="adj1" fmla="val 8333"/>
              <a:gd name="adj2" fmla="val 50000"/>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charset="0"/>
              <a:buChar char="•"/>
              <a:defRPr sz="3200">
                <a:solidFill>
                  <a:schemeClr val="tx1"/>
                </a:solidFill>
                <a:latin typeface="Georgia" charset="0"/>
                <a:ea typeface="ＭＳ Ｐゴシック" charset="-128"/>
              </a:defRPr>
            </a:lvl1pPr>
            <a:lvl2pPr marL="37931725" indent="-37474525">
              <a:spcBef>
                <a:spcPct val="20000"/>
              </a:spcBef>
              <a:buFont typeface="Arial" charset="0"/>
              <a:buChar char="–"/>
              <a:defRPr sz="2800">
                <a:solidFill>
                  <a:schemeClr val="tx1"/>
                </a:solidFill>
                <a:latin typeface="Georgia" charset="0"/>
                <a:ea typeface="ＭＳ Ｐゴシック" charset="-128"/>
              </a:defRPr>
            </a:lvl2pPr>
            <a:lvl3pPr marL="1143000" indent="-228600">
              <a:spcBef>
                <a:spcPct val="20000"/>
              </a:spcBef>
              <a:buFont typeface="Arial" charset="0"/>
              <a:buChar char="•"/>
              <a:defRPr sz="2400">
                <a:solidFill>
                  <a:schemeClr val="tx1"/>
                </a:solidFill>
                <a:latin typeface="Georgia" charset="0"/>
                <a:ea typeface="ＭＳ Ｐゴシック" charset="-128"/>
              </a:defRPr>
            </a:lvl3pPr>
            <a:lvl4pPr marL="1600200" indent="-228600">
              <a:spcBef>
                <a:spcPct val="20000"/>
              </a:spcBef>
              <a:buFont typeface="Arial" charset="0"/>
              <a:buChar char="–"/>
              <a:defRPr sz="2000">
                <a:solidFill>
                  <a:schemeClr val="tx1"/>
                </a:solidFill>
                <a:latin typeface="Georgia" charset="0"/>
                <a:ea typeface="ＭＳ Ｐゴシック" charset="-128"/>
              </a:defRPr>
            </a:lvl4pPr>
            <a:lvl5pPr marL="2057400" indent="-228600">
              <a:spcBef>
                <a:spcPct val="20000"/>
              </a:spcBef>
              <a:buFont typeface="Arial" charset="0"/>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9pPr>
          </a:lstStyle>
          <a:p>
            <a:pPr>
              <a:spcBef>
                <a:spcPct val="0"/>
              </a:spcBef>
              <a:buFontTx/>
              <a:buNone/>
            </a:pPr>
            <a:endParaRPr lang="en-US" altLang="en-US" sz="1800">
              <a:latin typeface="Times New Roman" charset="0"/>
            </a:endParaRPr>
          </a:p>
        </p:txBody>
      </p:sp>
      <p:sp>
        <p:nvSpPr>
          <p:cNvPr id="14351" name="TextBox 18"/>
          <p:cNvSpPr txBox="1">
            <a:spLocks noChangeArrowheads="1"/>
          </p:cNvSpPr>
          <p:nvPr/>
        </p:nvSpPr>
        <p:spPr bwMode="auto">
          <a:xfrm>
            <a:off x="2971800" y="5465763"/>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Georgia" charset="0"/>
                <a:ea typeface="ＭＳ Ｐゴシック" charset="-128"/>
              </a:defRPr>
            </a:lvl1pPr>
            <a:lvl2pPr marL="37931725" indent="-37474525">
              <a:spcBef>
                <a:spcPct val="20000"/>
              </a:spcBef>
              <a:buFont typeface="Arial" charset="0"/>
              <a:buChar char="–"/>
              <a:defRPr sz="2800">
                <a:solidFill>
                  <a:schemeClr val="tx1"/>
                </a:solidFill>
                <a:latin typeface="Georgia" charset="0"/>
                <a:ea typeface="ＭＳ Ｐゴシック" charset="-128"/>
              </a:defRPr>
            </a:lvl2pPr>
            <a:lvl3pPr marL="1143000" indent="-228600">
              <a:spcBef>
                <a:spcPct val="20000"/>
              </a:spcBef>
              <a:buFont typeface="Arial" charset="0"/>
              <a:buChar char="•"/>
              <a:defRPr sz="2400">
                <a:solidFill>
                  <a:schemeClr val="tx1"/>
                </a:solidFill>
                <a:latin typeface="Georgia" charset="0"/>
                <a:ea typeface="ＭＳ Ｐゴシック" charset="-128"/>
              </a:defRPr>
            </a:lvl3pPr>
            <a:lvl4pPr marL="1600200" indent="-228600">
              <a:spcBef>
                <a:spcPct val="20000"/>
              </a:spcBef>
              <a:buFont typeface="Arial" charset="0"/>
              <a:buChar char="–"/>
              <a:defRPr sz="2000">
                <a:solidFill>
                  <a:schemeClr val="tx1"/>
                </a:solidFill>
                <a:latin typeface="Georgia" charset="0"/>
                <a:ea typeface="ＭＳ Ｐゴシック" charset="-128"/>
              </a:defRPr>
            </a:lvl4pPr>
            <a:lvl5pPr marL="2057400" indent="-228600">
              <a:spcBef>
                <a:spcPct val="20000"/>
              </a:spcBef>
              <a:buFont typeface="Arial" charset="0"/>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9pPr>
          </a:lstStyle>
          <a:p>
            <a:pPr eaLnBrk="1" hangingPunct="1">
              <a:spcBef>
                <a:spcPct val="0"/>
              </a:spcBef>
              <a:buFontTx/>
              <a:buNone/>
            </a:pPr>
            <a:r>
              <a:rPr lang="en-US" altLang="en-US" sz="1800">
                <a:latin typeface="Arial" charset="0"/>
              </a:rPr>
              <a:t>Copernicus </a:t>
            </a:r>
            <a:r>
              <a:rPr lang="en-US" altLang="en-US" sz="1200">
                <a:latin typeface="Arial" charset="0"/>
              </a:rPr>
              <a:t>(1473-1543)</a:t>
            </a:r>
          </a:p>
        </p:txBody>
      </p:sp>
      <p:sp>
        <p:nvSpPr>
          <p:cNvPr id="14352" name="TextBox 19"/>
          <p:cNvSpPr txBox="1">
            <a:spLocks noChangeArrowheads="1"/>
          </p:cNvSpPr>
          <p:nvPr/>
        </p:nvSpPr>
        <p:spPr bwMode="auto">
          <a:xfrm>
            <a:off x="6172200" y="592455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Georgia" charset="0"/>
                <a:ea typeface="ＭＳ Ｐゴシック" charset="-128"/>
              </a:defRPr>
            </a:lvl1pPr>
            <a:lvl2pPr marL="37931725" indent="-37474525">
              <a:spcBef>
                <a:spcPct val="20000"/>
              </a:spcBef>
              <a:buFont typeface="Arial" charset="0"/>
              <a:buChar char="–"/>
              <a:defRPr sz="2800">
                <a:solidFill>
                  <a:schemeClr val="tx1"/>
                </a:solidFill>
                <a:latin typeface="Georgia" charset="0"/>
                <a:ea typeface="ＭＳ Ｐゴシック" charset="-128"/>
              </a:defRPr>
            </a:lvl2pPr>
            <a:lvl3pPr marL="1143000" indent="-228600">
              <a:spcBef>
                <a:spcPct val="20000"/>
              </a:spcBef>
              <a:buFont typeface="Arial" charset="0"/>
              <a:buChar char="•"/>
              <a:defRPr sz="2400">
                <a:solidFill>
                  <a:schemeClr val="tx1"/>
                </a:solidFill>
                <a:latin typeface="Georgia" charset="0"/>
                <a:ea typeface="ＭＳ Ｐゴシック" charset="-128"/>
              </a:defRPr>
            </a:lvl3pPr>
            <a:lvl4pPr marL="1600200" indent="-228600">
              <a:spcBef>
                <a:spcPct val="20000"/>
              </a:spcBef>
              <a:buFont typeface="Arial" charset="0"/>
              <a:buChar char="–"/>
              <a:defRPr sz="2000">
                <a:solidFill>
                  <a:schemeClr val="tx1"/>
                </a:solidFill>
                <a:latin typeface="Georgia" charset="0"/>
                <a:ea typeface="ＭＳ Ｐゴシック" charset="-128"/>
              </a:defRPr>
            </a:lvl4pPr>
            <a:lvl5pPr marL="2057400" indent="-228600">
              <a:spcBef>
                <a:spcPct val="20000"/>
              </a:spcBef>
              <a:buFont typeface="Arial" charset="0"/>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9pPr>
          </a:lstStyle>
          <a:p>
            <a:pPr eaLnBrk="1" hangingPunct="1">
              <a:spcBef>
                <a:spcPct val="0"/>
              </a:spcBef>
              <a:buFontTx/>
              <a:buNone/>
            </a:pPr>
            <a:r>
              <a:rPr lang="en-US" altLang="en-US" sz="2000">
                <a:latin typeface="Arial" charset="0"/>
              </a:rPr>
              <a:t>Italy</a:t>
            </a:r>
          </a:p>
        </p:txBody>
      </p:sp>
      <p:sp>
        <p:nvSpPr>
          <p:cNvPr id="14353" name="Left Brace 20"/>
          <p:cNvSpPr>
            <a:spLocks/>
          </p:cNvSpPr>
          <p:nvPr/>
        </p:nvSpPr>
        <p:spPr bwMode="auto">
          <a:xfrm rot="-5400000">
            <a:off x="5257800" y="4114800"/>
            <a:ext cx="609600" cy="2133600"/>
          </a:xfrm>
          <a:prstGeom prst="leftBrace">
            <a:avLst>
              <a:gd name="adj1" fmla="val 8329"/>
              <a:gd name="adj2" fmla="val 50000"/>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charset="0"/>
              <a:buChar char="•"/>
              <a:defRPr sz="3200">
                <a:solidFill>
                  <a:schemeClr val="tx1"/>
                </a:solidFill>
                <a:latin typeface="Georgia" charset="0"/>
                <a:ea typeface="ＭＳ Ｐゴシック" charset="-128"/>
              </a:defRPr>
            </a:lvl1pPr>
            <a:lvl2pPr marL="37931725" indent="-37474525">
              <a:spcBef>
                <a:spcPct val="20000"/>
              </a:spcBef>
              <a:buFont typeface="Arial" charset="0"/>
              <a:buChar char="–"/>
              <a:defRPr sz="2800">
                <a:solidFill>
                  <a:schemeClr val="tx1"/>
                </a:solidFill>
                <a:latin typeface="Georgia" charset="0"/>
                <a:ea typeface="ＭＳ Ｐゴシック" charset="-128"/>
              </a:defRPr>
            </a:lvl2pPr>
            <a:lvl3pPr marL="1143000" indent="-228600">
              <a:spcBef>
                <a:spcPct val="20000"/>
              </a:spcBef>
              <a:buFont typeface="Arial" charset="0"/>
              <a:buChar char="•"/>
              <a:defRPr sz="2400">
                <a:solidFill>
                  <a:schemeClr val="tx1"/>
                </a:solidFill>
                <a:latin typeface="Georgia" charset="0"/>
                <a:ea typeface="ＭＳ Ｐゴシック" charset="-128"/>
              </a:defRPr>
            </a:lvl3pPr>
            <a:lvl4pPr marL="1600200" indent="-228600">
              <a:spcBef>
                <a:spcPct val="20000"/>
              </a:spcBef>
              <a:buFont typeface="Arial" charset="0"/>
              <a:buChar char="–"/>
              <a:defRPr sz="2000">
                <a:solidFill>
                  <a:schemeClr val="tx1"/>
                </a:solidFill>
                <a:latin typeface="Georgia" charset="0"/>
                <a:ea typeface="ＭＳ Ｐゴシック" charset="-128"/>
              </a:defRPr>
            </a:lvl4pPr>
            <a:lvl5pPr marL="2057400" indent="-228600">
              <a:spcBef>
                <a:spcPct val="20000"/>
              </a:spcBef>
              <a:buFont typeface="Arial" charset="0"/>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9pPr>
          </a:lstStyle>
          <a:p>
            <a:pPr>
              <a:spcBef>
                <a:spcPct val="0"/>
              </a:spcBef>
              <a:buFontTx/>
              <a:buNone/>
            </a:pPr>
            <a:endParaRPr lang="en-US" altLang="en-US" sz="1800">
              <a:latin typeface="Times New Roman" charset="0"/>
            </a:endParaRPr>
          </a:p>
        </p:txBody>
      </p:sp>
      <p:sp>
        <p:nvSpPr>
          <p:cNvPr id="14354" name="TextBox 21"/>
          <p:cNvSpPr txBox="1">
            <a:spLocks noChangeArrowheads="1"/>
          </p:cNvSpPr>
          <p:nvPr/>
        </p:nvSpPr>
        <p:spPr bwMode="auto">
          <a:xfrm>
            <a:off x="5334000" y="54864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Georgia" charset="0"/>
                <a:ea typeface="ＭＳ Ｐゴシック" charset="-128"/>
              </a:defRPr>
            </a:lvl1pPr>
            <a:lvl2pPr marL="37931725" indent="-37474525">
              <a:spcBef>
                <a:spcPct val="20000"/>
              </a:spcBef>
              <a:buFont typeface="Arial" charset="0"/>
              <a:buChar char="–"/>
              <a:defRPr sz="2800">
                <a:solidFill>
                  <a:schemeClr val="tx1"/>
                </a:solidFill>
                <a:latin typeface="Georgia" charset="0"/>
                <a:ea typeface="ＭＳ Ｐゴシック" charset="-128"/>
              </a:defRPr>
            </a:lvl2pPr>
            <a:lvl3pPr marL="1143000" indent="-228600">
              <a:spcBef>
                <a:spcPct val="20000"/>
              </a:spcBef>
              <a:buFont typeface="Arial" charset="0"/>
              <a:buChar char="•"/>
              <a:defRPr sz="2400">
                <a:solidFill>
                  <a:schemeClr val="tx1"/>
                </a:solidFill>
                <a:latin typeface="Georgia" charset="0"/>
                <a:ea typeface="ＭＳ Ｐゴシック" charset="-128"/>
              </a:defRPr>
            </a:lvl3pPr>
            <a:lvl4pPr marL="1600200" indent="-228600">
              <a:spcBef>
                <a:spcPct val="20000"/>
              </a:spcBef>
              <a:buFont typeface="Arial" charset="0"/>
              <a:buChar char="–"/>
              <a:defRPr sz="2000">
                <a:solidFill>
                  <a:schemeClr val="tx1"/>
                </a:solidFill>
                <a:latin typeface="Georgia" charset="0"/>
                <a:ea typeface="ＭＳ Ｐゴシック" charset="-128"/>
              </a:defRPr>
            </a:lvl4pPr>
            <a:lvl5pPr marL="2057400" indent="-228600">
              <a:spcBef>
                <a:spcPct val="20000"/>
              </a:spcBef>
              <a:buFont typeface="Arial" charset="0"/>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9pPr>
          </a:lstStyle>
          <a:p>
            <a:pPr eaLnBrk="1" hangingPunct="1">
              <a:spcBef>
                <a:spcPct val="0"/>
              </a:spcBef>
              <a:buFontTx/>
              <a:buNone/>
            </a:pPr>
            <a:r>
              <a:rPr lang="en-US" altLang="en-US" sz="1800">
                <a:latin typeface="Arial" charset="0"/>
              </a:rPr>
              <a:t>Galileo </a:t>
            </a:r>
            <a:r>
              <a:rPr lang="en-US" altLang="en-US" sz="1200">
                <a:latin typeface="Arial" charset="0"/>
              </a:rPr>
              <a:t>(1564-1642)</a:t>
            </a:r>
          </a:p>
        </p:txBody>
      </p:sp>
      <p:sp>
        <p:nvSpPr>
          <p:cNvPr id="14355" name="TextBox 24"/>
          <p:cNvSpPr txBox="1">
            <a:spLocks noChangeArrowheads="1"/>
          </p:cNvSpPr>
          <p:nvPr/>
        </p:nvSpPr>
        <p:spPr bwMode="auto">
          <a:xfrm>
            <a:off x="152400" y="2982913"/>
            <a:ext cx="403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Georgia" charset="0"/>
                <a:ea typeface="ＭＳ Ｐゴシック" charset="-128"/>
              </a:defRPr>
            </a:lvl1pPr>
            <a:lvl2pPr marL="37931725" indent="-37474525">
              <a:spcBef>
                <a:spcPct val="20000"/>
              </a:spcBef>
              <a:buFont typeface="Arial" charset="0"/>
              <a:buChar char="–"/>
              <a:defRPr sz="2800">
                <a:solidFill>
                  <a:schemeClr val="tx1"/>
                </a:solidFill>
                <a:latin typeface="Georgia" charset="0"/>
                <a:ea typeface="ＭＳ Ｐゴシック" charset="-128"/>
              </a:defRPr>
            </a:lvl2pPr>
            <a:lvl3pPr marL="1143000" indent="-228600">
              <a:spcBef>
                <a:spcPct val="20000"/>
              </a:spcBef>
              <a:buFont typeface="Arial" charset="0"/>
              <a:buChar char="•"/>
              <a:defRPr sz="2400">
                <a:solidFill>
                  <a:schemeClr val="tx1"/>
                </a:solidFill>
                <a:latin typeface="Georgia" charset="0"/>
                <a:ea typeface="ＭＳ Ｐゴシック" charset="-128"/>
              </a:defRPr>
            </a:lvl3pPr>
            <a:lvl4pPr marL="1600200" indent="-228600">
              <a:spcBef>
                <a:spcPct val="20000"/>
              </a:spcBef>
              <a:buFont typeface="Arial" charset="0"/>
              <a:buChar char="–"/>
              <a:defRPr sz="2000">
                <a:solidFill>
                  <a:schemeClr val="tx1"/>
                </a:solidFill>
                <a:latin typeface="Georgia" charset="0"/>
                <a:ea typeface="ＭＳ Ｐゴシック" charset="-128"/>
              </a:defRPr>
            </a:lvl4pPr>
            <a:lvl5pPr marL="2057400" indent="-228600">
              <a:spcBef>
                <a:spcPct val="20000"/>
              </a:spcBef>
              <a:buFont typeface="Arial" charset="0"/>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9pPr>
          </a:lstStyle>
          <a:p>
            <a:pPr eaLnBrk="1" hangingPunct="1">
              <a:spcBef>
                <a:spcPct val="0"/>
              </a:spcBef>
              <a:buFontTx/>
              <a:buNone/>
            </a:pPr>
            <a:r>
              <a:rPr lang="en-US" altLang="en-US" sz="1800">
                <a:solidFill>
                  <a:srgbClr val="0070C0"/>
                </a:solidFill>
                <a:latin typeface="Arial" charset="0"/>
              </a:rPr>
              <a:t>Prince Henry the Navigator </a:t>
            </a:r>
            <a:r>
              <a:rPr lang="en-US" altLang="en-US" sz="1200">
                <a:solidFill>
                  <a:srgbClr val="0070C0"/>
                </a:solidFill>
                <a:latin typeface="Arial" charset="0"/>
              </a:rPr>
              <a:t>(1394-1460)</a:t>
            </a:r>
          </a:p>
        </p:txBody>
      </p:sp>
      <p:sp>
        <p:nvSpPr>
          <p:cNvPr id="14356" name="Left Brace 28"/>
          <p:cNvSpPr>
            <a:spLocks/>
          </p:cNvSpPr>
          <p:nvPr/>
        </p:nvSpPr>
        <p:spPr bwMode="auto">
          <a:xfrm rot="-5400000">
            <a:off x="2324100" y="1866900"/>
            <a:ext cx="609600" cy="1447800"/>
          </a:xfrm>
          <a:prstGeom prst="leftBrace">
            <a:avLst>
              <a:gd name="adj1" fmla="val 8345"/>
              <a:gd name="adj2" fmla="val 50000"/>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charset="0"/>
              <a:buChar char="•"/>
              <a:defRPr sz="3200">
                <a:solidFill>
                  <a:schemeClr val="tx1"/>
                </a:solidFill>
                <a:latin typeface="Georgia" charset="0"/>
                <a:ea typeface="ＭＳ Ｐゴシック" charset="-128"/>
              </a:defRPr>
            </a:lvl1pPr>
            <a:lvl2pPr marL="37931725" indent="-37474525">
              <a:spcBef>
                <a:spcPct val="20000"/>
              </a:spcBef>
              <a:buFont typeface="Arial" charset="0"/>
              <a:buChar char="–"/>
              <a:defRPr sz="2800">
                <a:solidFill>
                  <a:schemeClr val="tx1"/>
                </a:solidFill>
                <a:latin typeface="Georgia" charset="0"/>
                <a:ea typeface="ＭＳ Ｐゴシック" charset="-128"/>
              </a:defRPr>
            </a:lvl2pPr>
            <a:lvl3pPr marL="1143000" indent="-228600">
              <a:spcBef>
                <a:spcPct val="20000"/>
              </a:spcBef>
              <a:buFont typeface="Arial" charset="0"/>
              <a:buChar char="•"/>
              <a:defRPr sz="2400">
                <a:solidFill>
                  <a:schemeClr val="tx1"/>
                </a:solidFill>
                <a:latin typeface="Georgia" charset="0"/>
                <a:ea typeface="ＭＳ Ｐゴシック" charset="-128"/>
              </a:defRPr>
            </a:lvl3pPr>
            <a:lvl4pPr marL="1600200" indent="-228600">
              <a:spcBef>
                <a:spcPct val="20000"/>
              </a:spcBef>
              <a:buFont typeface="Arial" charset="0"/>
              <a:buChar char="–"/>
              <a:defRPr sz="2000">
                <a:solidFill>
                  <a:schemeClr val="tx1"/>
                </a:solidFill>
                <a:latin typeface="Georgia" charset="0"/>
                <a:ea typeface="ＭＳ Ｐゴシック" charset="-128"/>
              </a:defRPr>
            </a:lvl4pPr>
            <a:lvl5pPr marL="2057400" indent="-228600">
              <a:spcBef>
                <a:spcPct val="20000"/>
              </a:spcBef>
              <a:buFont typeface="Arial" charset="0"/>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9pPr>
          </a:lstStyle>
          <a:p>
            <a:pPr>
              <a:spcBef>
                <a:spcPct val="0"/>
              </a:spcBef>
              <a:buFontTx/>
              <a:buNone/>
            </a:pPr>
            <a:endParaRPr lang="en-US" altLang="en-US" sz="1800">
              <a:solidFill>
                <a:srgbClr val="92D050"/>
              </a:solidFill>
              <a:latin typeface="Times New Roman" charset="0"/>
            </a:endParaRPr>
          </a:p>
        </p:txBody>
      </p:sp>
      <p:sp>
        <p:nvSpPr>
          <p:cNvPr id="14357" name="TextBox 29"/>
          <p:cNvSpPr txBox="1">
            <a:spLocks noChangeArrowheads="1"/>
          </p:cNvSpPr>
          <p:nvPr/>
        </p:nvSpPr>
        <p:spPr bwMode="auto">
          <a:xfrm>
            <a:off x="3352800" y="2373313"/>
            <a:ext cx="2209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Georgia" charset="0"/>
                <a:ea typeface="ＭＳ Ｐゴシック" charset="-128"/>
              </a:defRPr>
            </a:lvl1pPr>
            <a:lvl2pPr marL="37931725" indent="-37474525">
              <a:spcBef>
                <a:spcPct val="20000"/>
              </a:spcBef>
              <a:buFont typeface="Arial" charset="0"/>
              <a:buChar char="–"/>
              <a:defRPr sz="2800">
                <a:solidFill>
                  <a:schemeClr val="tx1"/>
                </a:solidFill>
                <a:latin typeface="Georgia" charset="0"/>
                <a:ea typeface="ＭＳ Ｐゴシック" charset="-128"/>
              </a:defRPr>
            </a:lvl2pPr>
            <a:lvl3pPr marL="1143000" indent="-228600">
              <a:spcBef>
                <a:spcPct val="20000"/>
              </a:spcBef>
              <a:buFont typeface="Arial" charset="0"/>
              <a:buChar char="•"/>
              <a:defRPr sz="2400">
                <a:solidFill>
                  <a:schemeClr val="tx1"/>
                </a:solidFill>
                <a:latin typeface="Georgia" charset="0"/>
                <a:ea typeface="ＭＳ Ｐゴシック" charset="-128"/>
              </a:defRPr>
            </a:lvl3pPr>
            <a:lvl4pPr marL="1600200" indent="-228600">
              <a:spcBef>
                <a:spcPct val="20000"/>
              </a:spcBef>
              <a:buFont typeface="Arial" charset="0"/>
              <a:buChar char="–"/>
              <a:defRPr sz="2000">
                <a:solidFill>
                  <a:schemeClr val="tx1"/>
                </a:solidFill>
                <a:latin typeface="Georgia" charset="0"/>
                <a:ea typeface="ＭＳ Ｐゴシック" charset="-128"/>
              </a:defRPr>
            </a:lvl4pPr>
            <a:lvl5pPr marL="2057400" indent="-228600">
              <a:spcBef>
                <a:spcPct val="20000"/>
              </a:spcBef>
              <a:buFont typeface="Arial" charset="0"/>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9pPr>
          </a:lstStyle>
          <a:p>
            <a:pPr eaLnBrk="1" hangingPunct="1">
              <a:spcBef>
                <a:spcPct val="0"/>
              </a:spcBef>
              <a:buFontTx/>
              <a:buNone/>
            </a:pPr>
            <a:r>
              <a:rPr lang="en-US" altLang="en-US" sz="1800">
                <a:solidFill>
                  <a:srgbClr val="008000"/>
                </a:solidFill>
                <a:latin typeface="Arial" charset="0"/>
              </a:rPr>
              <a:t>Columbus </a:t>
            </a:r>
            <a:r>
              <a:rPr lang="en-US" altLang="en-US" sz="1200">
                <a:solidFill>
                  <a:srgbClr val="008000"/>
                </a:solidFill>
                <a:latin typeface="Arial" charset="0"/>
              </a:rPr>
              <a:t>(1451-1506)</a:t>
            </a:r>
          </a:p>
        </p:txBody>
      </p:sp>
      <p:sp>
        <p:nvSpPr>
          <p:cNvPr id="14358" name="TextBox 30"/>
          <p:cNvSpPr txBox="1">
            <a:spLocks noChangeArrowheads="1"/>
          </p:cNvSpPr>
          <p:nvPr/>
        </p:nvSpPr>
        <p:spPr bwMode="auto">
          <a:xfrm>
            <a:off x="4191000" y="3667125"/>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Georgia" charset="0"/>
                <a:ea typeface="ＭＳ Ｐゴシック" charset="-128"/>
              </a:defRPr>
            </a:lvl1pPr>
            <a:lvl2pPr marL="37931725" indent="-37474525">
              <a:spcBef>
                <a:spcPct val="20000"/>
              </a:spcBef>
              <a:buFont typeface="Arial" charset="0"/>
              <a:buChar char="–"/>
              <a:defRPr sz="2800">
                <a:solidFill>
                  <a:schemeClr val="tx1"/>
                </a:solidFill>
                <a:latin typeface="Georgia" charset="0"/>
                <a:ea typeface="ＭＳ Ｐゴシック" charset="-128"/>
              </a:defRPr>
            </a:lvl2pPr>
            <a:lvl3pPr marL="1143000" indent="-228600">
              <a:spcBef>
                <a:spcPct val="20000"/>
              </a:spcBef>
              <a:buFont typeface="Arial" charset="0"/>
              <a:buChar char="•"/>
              <a:defRPr sz="2400">
                <a:solidFill>
                  <a:schemeClr val="tx1"/>
                </a:solidFill>
                <a:latin typeface="Georgia" charset="0"/>
                <a:ea typeface="ＭＳ Ｐゴシック" charset="-128"/>
              </a:defRPr>
            </a:lvl3pPr>
            <a:lvl4pPr marL="1600200" indent="-228600">
              <a:spcBef>
                <a:spcPct val="20000"/>
              </a:spcBef>
              <a:buFont typeface="Arial" charset="0"/>
              <a:buChar char="–"/>
              <a:defRPr sz="2000">
                <a:solidFill>
                  <a:schemeClr val="tx1"/>
                </a:solidFill>
                <a:latin typeface="Georgia" charset="0"/>
                <a:ea typeface="ＭＳ Ｐゴシック" charset="-128"/>
              </a:defRPr>
            </a:lvl4pPr>
            <a:lvl5pPr marL="2057400" indent="-228600">
              <a:spcBef>
                <a:spcPct val="20000"/>
              </a:spcBef>
              <a:buFont typeface="Arial" charset="0"/>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9pPr>
          </a:lstStyle>
          <a:p>
            <a:pPr eaLnBrk="1" hangingPunct="1">
              <a:spcBef>
                <a:spcPct val="0"/>
              </a:spcBef>
              <a:buFontTx/>
              <a:buNone/>
            </a:pPr>
            <a:r>
              <a:rPr lang="en-US" altLang="en-US" sz="2800">
                <a:solidFill>
                  <a:srgbClr val="008000"/>
                </a:solidFill>
                <a:latin typeface="Arial" charset="0"/>
              </a:rPr>
              <a:t>Spain</a:t>
            </a:r>
            <a:endParaRPr lang="en-US" altLang="en-US" sz="1600">
              <a:solidFill>
                <a:srgbClr val="008000"/>
              </a:solidFill>
              <a:latin typeface="Arial" charset="0"/>
            </a:endParaRPr>
          </a:p>
        </p:txBody>
      </p:sp>
      <p:pic>
        <p:nvPicPr>
          <p:cNvPr id="24" name="Picture 23" descr="imag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228600"/>
            <a:ext cx="990600" cy="128746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images-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352800"/>
            <a:ext cx="914400" cy="91916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images-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852738"/>
            <a:ext cx="1066800" cy="881062"/>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images-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5486400"/>
            <a:ext cx="914400" cy="10414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images-4.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5029200"/>
            <a:ext cx="1092200" cy="157797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4" name="Picture 2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381000"/>
            <a:ext cx="6413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5" name="Left Brace 11"/>
          <p:cNvSpPr>
            <a:spLocks/>
          </p:cNvSpPr>
          <p:nvPr/>
        </p:nvSpPr>
        <p:spPr bwMode="auto">
          <a:xfrm rot="5400000">
            <a:off x="4800600" y="838200"/>
            <a:ext cx="609600" cy="1371600"/>
          </a:xfrm>
          <a:prstGeom prst="leftBrace">
            <a:avLst>
              <a:gd name="adj1" fmla="val 8323"/>
              <a:gd name="adj2" fmla="val 50000"/>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charset="0"/>
              <a:buChar char="•"/>
              <a:defRPr sz="3200">
                <a:solidFill>
                  <a:schemeClr val="tx1"/>
                </a:solidFill>
                <a:latin typeface="Georgia" charset="0"/>
                <a:ea typeface="ＭＳ Ｐゴシック" charset="-128"/>
              </a:defRPr>
            </a:lvl1pPr>
            <a:lvl2pPr marL="37931725" indent="-37474525">
              <a:spcBef>
                <a:spcPct val="20000"/>
              </a:spcBef>
              <a:buFont typeface="Arial" charset="0"/>
              <a:buChar char="–"/>
              <a:defRPr sz="2800">
                <a:solidFill>
                  <a:schemeClr val="tx1"/>
                </a:solidFill>
                <a:latin typeface="Georgia" charset="0"/>
                <a:ea typeface="ＭＳ Ｐゴシック" charset="-128"/>
              </a:defRPr>
            </a:lvl2pPr>
            <a:lvl3pPr marL="1143000" indent="-228600">
              <a:spcBef>
                <a:spcPct val="20000"/>
              </a:spcBef>
              <a:buFont typeface="Arial" charset="0"/>
              <a:buChar char="•"/>
              <a:defRPr sz="2400">
                <a:solidFill>
                  <a:schemeClr val="tx1"/>
                </a:solidFill>
                <a:latin typeface="Georgia" charset="0"/>
                <a:ea typeface="ＭＳ Ｐゴシック" charset="-128"/>
              </a:defRPr>
            </a:lvl3pPr>
            <a:lvl4pPr marL="1600200" indent="-228600">
              <a:spcBef>
                <a:spcPct val="20000"/>
              </a:spcBef>
              <a:buFont typeface="Arial" charset="0"/>
              <a:buChar char="–"/>
              <a:defRPr sz="2000">
                <a:solidFill>
                  <a:schemeClr val="tx1"/>
                </a:solidFill>
                <a:latin typeface="Georgia" charset="0"/>
                <a:ea typeface="ＭＳ Ｐゴシック" charset="-128"/>
              </a:defRPr>
            </a:lvl4pPr>
            <a:lvl5pPr marL="2057400" indent="-228600">
              <a:spcBef>
                <a:spcPct val="20000"/>
              </a:spcBef>
              <a:buFont typeface="Arial" charset="0"/>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9pPr>
          </a:lstStyle>
          <a:p>
            <a:pPr>
              <a:spcBef>
                <a:spcPct val="0"/>
              </a:spcBef>
              <a:buFontTx/>
              <a:buNone/>
            </a:pPr>
            <a:endParaRPr lang="en-US" altLang="en-US" sz="1800">
              <a:solidFill>
                <a:srgbClr val="008000"/>
              </a:solidFill>
              <a:latin typeface="Times New Roman" charset="0"/>
            </a:endParaRPr>
          </a:p>
        </p:txBody>
      </p:sp>
      <p:sp>
        <p:nvSpPr>
          <p:cNvPr id="14366" name="TextBox 19"/>
          <p:cNvSpPr txBox="1">
            <a:spLocks noChangeArrowheads="1"/>
          </p:cNvSpPr>
          <p:nvPr/>
        </p:nvSpPr>
        <p:spPr bwMode="auto">
          <a:xfrm>
            <a:off x="3124200" y="5943600"/>
            <a:ext cx="106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Georgia" charset="0"/>
                <a:ea typeface="ＭＳ Ｐゴシック" charset="-128"/>
              </a:defRPr>
            </a:lvl1pPr>
            <a:lvl2pPr marL="37931725" indent="-37474525">
              <a:spcBef>
                <a:spcPct val="20000"/>
              </a:spcBef>
              <a:buFont typeface="Arial" charset="0"/>
              <a:buChar char="–"/>
              <a:defRPr sz="2800">
                <a:solidFill>
                  <a:schemeClr val="tx1"/>
                </a:solidFill>
                <a:latin typeface="Georgia" charset="0"/>
                <a:ea typeface="ＭＳ Ｐゴシック" charset="-128"/>
              </a:defRPr>
            </a:lvl2pPr>
            <a:lvl3pPr marL="1143000" indent="-228600">
              <a:spcBef>
                <a:spcPct val="20000"/>
              </a:spcBef>
              <a:buFont typeface="Arial" charset="0"/>
              <a:buChar char="•"/>
              <a:defRPr sz="2400">
                <a:solidFill>
                  <a:schemeClr val="tx1"/>
                </a:solidFill>
                <a:latin typeface="Georgia" charset="0"/>
                <a:ea typeface="ＭＳ Ｐゴシック" charset="-128"/>
              </a:defRPr>
            </a:lvl3pPr>
            <a:lvl4pPr marL="1600200" indent="-228600">
              <a:spcBef>
                <a:spcPct val="20000"/>
              </a:spcBef>
              <a:buFont typeface="Arial" charset="0"/>
              <a:buChar char="–"/>
              <a:defRPr sz="2000">
                <a:solidFill>
                  <a:schemeClr val="tx1"/>
                </a:solidFill>
                <a:latin typeface="Georgia" charset="0"/>
                <a:ea typeface="ＭＳ Ｐゴシック" charset="-128"/>
              </a:defRPr>
            </a:lvl4pPr>
            <a:lvl5pPr marL="2057400" indent="-228600">
              <a:spcBef>
                <a:spcPct val="20000"/>
              </a:spcBef>
              <a:buFont typeface="Arial" charset="0"/>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9pPr>
          </a:lstStyle>
          <a:p>
            <a:pPr eaLnBrk="1" hangingPunct="1">
              <a:spcBef>
                <a:spcPct val="0"/>
              </a:spcBef>
              <a:buFontTx/>
              <a:buNone/>
            </a:pPr>
            <a:r>
              <a:rPr lang="en-US" altLang="en-US" sz="2000">
                <a:latin typeface="Arial" charset="0"/>
              </a:rPr>
              <a:t>Prussia</a:t>
            </a:r>
            <a:endParaRPr lang="en-US" altLang="en-US" sz="1400">
              <a:latin typeface="Arial" charset="0"/>
            </a:endParaRPr>
          </a:p>
        </p:txBody>
      </p:sp>
      <p:sp>
        <p:nvSpPr>
          <p:cNvPr id="14367" name="TextBox 19"/>
          <p:cNvSpPr txBox="1">
            <a:spLocks noChangeArrowheads="1"/>
          </p:cNvSpPr>
          <p:nvPr/>
        </p:nvSpPr>
        <p:spPr bwMode="auto">
          <a:xfrm>
            <a:off x="2667000" y="685800"/>
            <a:ext cx="1676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Georgia" charset="0"/>
                <a:ea typeface="ＭＳ Ｐゴシック" charset="-128"/>
              </a:defRPr>
            </a:lvl1pPr>
            <a:lvl2pPr marL="37931725" indent="-37474525">
              <a:spcBef>
                <a:spcPct val="20000"/>
              </a:spcBef>
              <a:buFont typeface="Arial" charset="0"/>
              <a:buChar char="–"/>
              <a:defRPr sz="2800">
                <a:solidFill>
                  <a:schemeClr val="tx1"/>
                </a:solidFill>
                <a:latin typeface="Georgia" charset="0"/>
                <a:ea typeface="ＭＳ Ｐゴシック" charset="-128"/>
              </a:defRPr>
            </a:lvl2pPr>
            <a:lvl3pPr marL="1143000" indent="-228600">
              <a:spcBef>
                <a:spcPct val="20000"/>
              </a:spcBef>
              <a:buFont typeface="Arial" charset="0"/>
              <a:buChar char="•"/>
              <a:defRPr sz="2400">
                <a:solidFill>
                  <a:schemeClr val="tx1"/>
                </a:solidFill>
                <a:latin typeface="Georgia" charset="0"/>
                <a:ea typeface="ＭＳ Ｐゴシック" charset="-128"/>
              </a:defRPr>
            </a:lvl3pPr>
            <a:lvl4pPr marL="1600200" indent="-228600">
              <a:spcBef>
                <a:spcPct val="20000"/>
              </a:spcBef>
              <a:buFont typeface="Arial" charset="0"/>
              <a:buChar char="–"/>
              <a:defRPr sz="2000">
                <a:solidFill>
                  <a:schemeClr val="tx1"/>
                </a:solidFill>
                <a:latin typeface="Georgia" charset="0"/>
                <a:ea typeface="ＭＳ Ｐゴシック" charset="-128"/>
              </a:defRPr>
            </a:lvl4pPr>
            <a:lvl5pPr marL="2057400" indent="-228600">
              <a:spcBef>
                <a:spcPct val="20000"/>
              </a:spcBef>
              <a:buFont typeface="Arial" charset="0"/>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9pPr>
          </a:lstStyle>
          <a:p>
            <a:pPr eaLnBrk="1" hangingPunct="1">
              <a:spcBef>
                <a:spcPct val="0"/>
              </a:spcBef>
              <a:buFontTx/>
              <a:buNone/>
            </a:pPr>
            <a:r>
              <a:rPr lang="en-US" altLang="en-US" sz="2000">
                <a:solidFill>
                  <a:srgbClr val="B00108"/>
                </a:solidFill>
                <a:latin typeface="Arial" charset="0"/>
              </a:rPr>
              <a:t>Shakespeare</a:t>
            </a:r>
          </a:p>
          <a:p>
            <a:pPr eaLnBrk="1" hangingPunct="1">
              <a:spcBef>
                <a:spcPct val="0"/>
              </a:spcBef>
              <a:buFontTx/>
              <a:buNone/>
            </a:pPr>
            <a:r>
              <a:rPr lang="en-US" altLang="en-US" sz="2000">
                <a:solidFill>
                  <a:srgbClr val="B00108"/>
                </a:solidFill>
                <a:latin typeface="Arial" charset="0"/>
              </a:rPr>
              <a:t> </a:t>
            </a:r>
            <a:r>
              <a:rPr lang="en-US" altLang="en-US" sz="1200">
                <a:solidFill>
                  <a:srgbClr val="B00108"/>
                </a:solidFill>
                <a:latin typeface="Arial" charset="0"/>
              </a:rPr>
              <a:t>(1564-1616)</a:t>
            </a:r>
          </a:p>
        </p:txBody>
      </p:sp>
      <p:sp>
        <p:nvSpPr>
          <p:cNvPr id="14368" name="TextBox 32"/>
          <p:cNvSpPr txBox="1">
            <a:spLocks noChangeArrowheads="1"/>
          </p:cNvSpPr>
          <p:nvPr/>
        </p:nvSpPr>
        <p:spPr bwMode="auto">
          <a:xfrm>
            <a:off x="6781800" y="2819400"/>
            <a:ext cx="1600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Georgia" charset="0"/>
                <a:ea typeface="ＭＳ Ｐゴシック" charset="-128"/>
              </a:defRPr>
            </a:lvl1pPr>
            <a:lvl2pPr marL="37931725" indent="-37474525">
              <a:spcBef>
                <a:spcPct val="20000"/>
              </a:spcBef>
              <a:buFont typeface="Arial" charset="0"/>
              <a:buChar char="–"/>
              <a:defRPr sz="2800">
                <a:solidFill>
                  <a:schemeClr val="tx1"/>
                </a:solidFill>
                <a:latin typeface="Georgia" charset="0"/>
                <a:ea typeface="ＭＳ Ｐゴシック" charset="-128"/>
              </a:defRPr>
            </a:lvl2pPr>
            <a:lvl3pPr marL="1143000" indent="-228600">
              <a:spcBef>
                <a:spcPct val="20000"/>
              </a:spcBef>
              <a:buFont typeface="Arial" charset="0"/>
              <a:buChar char="•"/>
              <a:defRPr sz="2400">
                <a:solidFill>
                  <a:schemeClr val="tx1"/>
                </a:solidFill>
                <a:latin typeface="Georgia" charset="0"/>
                <a:ea typeface="ＭＳ Ｐゴシック" charset="-128"/>
              </a:defRPr>
            </a:lvl3pPr>
            <a:lvl4pPr marL="1600200" indent="-228600">
              <a:spcBef>
                <a:spcPct val="20000"/>
              </a:spcBef>
              <a:buFont typeface="Arial" charset="0"/>
              <a:buChar char="–"/>
              <a:defRPr sz="2000">
                <a:solidFill>
                  <a:schemeClr val="tx1"/>
                </a:solidFill>
                <a:latin typeface="Georgia" charset="0"/>
                <a:ea typeface="ＭＳ Ｐゴシック" charset="-128"/>
              </a:defRPr>
            </a:lvl4pPr>
            <a:lvl5pPr marL="2057400" indent="-228600">
              <a:spcBef>
                <a:spcPct val="20000"/>
              </a:spcBef>
              <a:buFont typeface="Arial" charset="0"/>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9pPr>
          </a:lstStyle>
          <a:p>
            <a:pPr eaLnBrk="1" hangingPunct="1">
              <a:spcBef>
                <a:spcPct val="0"/>
              </a:spcBef>
              <a:buFontTx/>
              <a:buNone/>
            </a:pPr>
            <a:r>
              <a:rPr lang="en-US" altLang="en-US" sz="1800">
                <a:solidFill>
                  <a:srgbClr val="CA0000"/>
                </a:solidFill>
                <a:latin typeface="Arial" charset="0"/>
              </a:rPr>
              <a:t>1651 Publishes </a:t>
            </a:r>
            <a:r>
              <a:rPr lang="en-US" altLang="en-US" sz="1800" i="1">
                <a:solidFill>
                  <a:srgbClr val="CA0000"/>
                </a:solidFill>
                <a:latin typeface="Arial" charset="0"/>
              </a:rPr>
              <a:t>Leviathan</a:t>
            </a:r>
          </a:p>
        </p:txBody>
      </p:sp>
      <p:cxnSp>
        <p:nvCxnSpPr>
          <p:cNvPr id="35" name="Straight Arrow Connector 34"/>
          <p:cNvCxnSpPr>
            <a:cxnSpLocks noChangeShapeType="1"/>
          </p:cNvCxnSpPr>
          <p:nvPr/>
        </p:nvCxnSpPr>
        <p:spPr bwMode="auto">
          <a:xfrm rot="16200000" flipV="1">
            <a:off x="6553200" y="2438400"/>
            <a:ext cx="685800" cy="76200"/>
          </a:xfrm>
          <a:prstGeom prst="straightConnector1">
            <a:avLst/>
          </a:prstGeom>
          <a:noFill/>
          <a:ln w="25400">
            <a:solidFill>
              <a:schemeClr val="accent2"/>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Tree>
  </p:cSld>
  <p:clrMapOvr>
    <a:masterClrMapping/>
  </p:clrMapOvr>
  <p:transition spd="slow">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altLang="en-US">
                <a:solidFill>
                  <a:srgbClr val="11488B"/>
                </a:solidFill>
              </a:rPr>
              <a:t>Contracts</a:t>
            </a:r>
          </a:p>
        </p:txBody>
      </p:sp>
      <p:sp>
        <p:nvSpPr>
          <p:cNvPr id="32770" name="Content Placeholder 2"/>
          <p:cNvSpPr>
            <a:spLocks noGrp="1"/>
          </p:cNvSpPr>
          <p:nvPr>
            <p:ph idx="1"/>
          </p:nvPr>
        </p:nvSpPr>
        <p:spPr/>
        <p:txBody>
          <a:bodyPr/>
          <a:lstStyle/>
          <a:p>
            <a:pPr marL="365125" indent="0" eaLnBrk="1" hangingPunct="1">
              <a:lnSpc>
                <a:spcPct val="80000"/>
              </a:lnSpc>
              <a:buFont typeface="Wingdings 2" charset="2"/>
              <a:buNone/>
            </a:pPr>
            <a:r>
              <a:rPr lang="en-US" altLang="en-US" sz="2300"/>
              <a:t>Contracts are formed by renouncing or transferring a right (in this case, freedom to do whatever you want) in trade for some good (in this case, security, or escape from the State of Nature).</a:t>
            </a:r>
          </a:p>
          <a:p>
            <a:pPr marL="365125" indent="0" eaLnBrk="1" hangingPunct="1">
              <a:lnSpc>
                <a:spcPct val="80000"/>
              </a:lnSpc>
              <a:buFont typeface="Wingdings 2" charset="2"/>
              <a:buNone/>
            </a:pPr>
            <a:endParaRPr lang="en-US" altLang="en-US" sz="2300"/>
          </a:p>
          <a:p>
            <a:pPr marL="365125" indent="0" eaLnBrk="1" hangingPunct="1">
              <a:lnSpc>
                <a:spcPct val="80000"/>
              </a:lnSpc>
              <a:buFont typeface="Wingdings 2" charset="2"/>
              <a:buNone/>
            </a:pPr>
            <a:r>
              <a:rPr lang="en-US" altLang="en-US" sz="2300"/>
              <a:t>In Chapter XIV, paragraph 8, Hobbes tells us forming contracts like this is a voluntary act,</a:t>
            </a:r>
          </a:p>
          <a:p>
            <a:pPr marL="365125" indent="0" eaLnBrk="1" hangingPunct="1">
              <a:lnSpc>
                <a:spcPct val="80000"/>
              </a:lnSpc>
              <a:buFont typeface="Wingdings 2" charset="2"/>
              <a:buNone/>
            </a:pPr>
            <a:endParaRPr lang="en-US" altLang="en-US" sz="2300"/>
          </a:p>
          <a:p>
            <a:pPr marL="365125" indent="0" eaLnBrk="1" hangingPunct="1">
              <a:lnSpc>
                <a:spcPct val="80000"/>
              </a:lnSpc>
              <a:buFont typeface="Wingdings 2" charset="2"/>
              <a:buNone/>
            </a:pPr>
            <a:r>
              <a:rPr lang="en-US" altLang="en-US" sz="2300">
                <a:solidFill>
                  <a:srgbClr val="0070C0"/>
                </a:solidFill>
              </a:rPr>
              <a:t>“and of the voluntary acts of every man the object is some good ‘to himself’.”</a:t>
            </a:r>
          </a:p>
          <a:p>
            <a:pPr marL="365125" indent="0" eaLnBrk="1" hangingPunct="1">
              <a:lnSpc>
                <a:spcPct val="80000"/>
              </a:lnSpc>
              <a:buFont typeface="Wingdings 2" charset="2"/>
              <a:buNone/>
            </a:pPr>
            <a:endParaRPr lang="en-US" altLang="en-US" sz="2300"/>
          </a:p>
          <a:p>
            <a:pPr marL="365125" indent="0" eaLnBrk="1" hangingPunct="1">
              <a:lnSpc>
                <a:spcPct val="80000"/>
              </a:lnSpc>
              <a:buFont typeface="Wingdings 2" charset="2"/>
              <a:buNone/>
            </a:pPr>
            <a:r>
              <a:rPr lang="en-US" altLang="en-US" sz="2300"/>
              <a:t>What descriptive theory of Human Nature does this sound like?</a:t>
            </a:r>
          </a:p>
          <a:p>
            <a:pPr marL="365125" indent="0" eaLnBrk="1" hangingPunct="1">
              <a:lnSpc>
                <a:spcPct val="60000"/>
              </a:lnSpc>
              <a:buFont typeface="Wingdings 2" charset="2"/>
              <a:buNone/>
            </a:pPr>
            <a:endParaRPr lang="en-US" altLang="en-US" sz="2000"/>
          </a:p>
          <a:p>
            <a:pPr marL="365125" indent="0" eaLnBrk="1" hangingPunct="1">
              <a:lnSpc>
                <a:spcPct val="60000"/>
              </a:lnSpc>
              <a:buFont typeface="Wingdings 2" charset="2"/>
              <a:buNone/>
            </a:pPr>
            <a:endParaRPr lang="en-US" altLang="en-US" sz="2300"/>
          </a:p>
        </p:txBody>
      </p:sp>
    </p:spTree>
  </p:cSld>
  <p:clrMapOvr>
    <a:masterClrMapping/>
  </p:clrMapOvr>
  <p:transition spd="slow">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altLang="en-US">
                <a:solidFill>
                  <a:srgbClr val="11488B"/>
                </a:solidFill>
              </a:rPr>
              <a:t>Contracts</a:t>
            </a:r>
          </a:p>
        </p:txBody>
      </p:sp>
      <p:sp>
        <p:nvSpPr>
          <p:cNvPr id="33794" name="Content Placeholder 2"/>
          <p:cNvSpPr>
            <a:spLocks noGrp="1"/>
          </p:cNvSpPr>
          <p:nvPr>
            <p:ph idx="1"/>
          </p:nvPr>
        </p:nvSpPr>
        <p:spPr>
          <a:xfrm>
            <a:off x="457200" y="1600200"/>
            <a:ext cx="8229600" cy="3657600"/>
          </a:xfrm>
        </p:spPr>
        <p:txBody>
          <a:bodyPr/>
          <a:lstStyle/>
          <a:p>
            <a:pPr marL="365125" indent="0" eaLnBrk="1" hangingPunct="1">
              <a:lnSpc>
                <a:spcPct val="90000"/>
              </a:lnSpc>
              <a:buFont typeface="Wingdings 2" charset="2"/>
              <a:buNone/>
            </a:pPr>
            <a:r>
              <a:rPr lang="en-US" altLang="en-US" sz="2800"/>
              <a:t>One right that cannot be laid down in forming a contract is the Right of Nature. Hobbes tells us that no matter what you </a:t>
            </a:r>
            <a:r>
              <a:rPr lang="en-US" altLang="en-US" sz="2800" i="1"/>
              <a:t>say</a:t>
            </a:r>
            <a:r>
              <a:rPr lang="en-US" altLang="en-US" sz="2800"/>
              <a:t>, you cannot give up your right of self-defense:</a:t>
            </a:r>
          </a:p>
          <a:p>
            <a:pPr marL="365125" indent="0" eaLnBrk="1" hangingPunct="1">
              <a:lnSpc>
                <a:spcPct val="90000"/>
              </a:lnSpc>
              <a:buFont typeface="Wingdings 2" charset="2"/>
              <a:buNone/>
            </a:pPr>
            <a:endParaRPr lang="en-US" altLang="en-US" sz="2800"/>
          </a:p>
          <a:p>
            <a:pPr marL="639763" lvl="1" indent="0" eaLnBrk="1" hangingPunct="1">
              <a:lnSpc>
                <a:spcPct val="90000"/>
              </a:lnSpc>
              <a:buFont typeface="Verdana" charset="0"/>
              <a:buNone/>
            </a:pPr>
            <a:r>
              <a:rPr lang="en-US" altLang="en-US" sz="2400">
                <a:solidFill>
                  <a:srgbClr val="0070C0"/>
                </a:solidFill>
              </a:rPr>
              <a:t>“… a man cannot lay down the right of resisting them that assault him by force to take away his life, because he cannot be understood to aim thereby at any good to himself.”</a:t>
            </a:r>
          </a:p>
          <a:p>
            <a:pPr marL="365125" indent="0" eaLnBrk="1" hangingPunct="1">
              <a:lnSpc>
                <a:spcPct val="70000"/>
              </a:lnSpc>
              <a:buFont typeface="Wingdings 2" charset="2"/>
              <a:buNone/>
            </a:pPr>
            <a:endParaRPr lang="en-US" altLang="en-US" sz="2400"/>
          </a:p>
          <a:p>
            <a:pPr marL="365125" indent="0" eaLnBrk="1" hangingPunct="1">
              <a:lnSpc>
                <a:spcPct val="70000"/>
              </a:lnSpc>
              <a:buFont typeface="Wingdings 2" charset="2"/>
              <a:buNone/>
            </a:pPr>
            <a:endParaRPr lang="en-US" altLang="en-US" sz="2400"/>
          </a:p>
          <a:p>
            <a:pPr marL="365125" indent="0" eaLnBrk="1" hangingPunct="1">
              <a:lnSpc>
                <a:spcPct val="70000"/>
              </a:lnSpc>
              <a:buFont typeface="Wingdings 2" charset="2"/>
              <a:buNone/>
            </a:pPr>
            <a:endParaRPr lang="en-US" altLang="en-US" sz="2800"/>
          </a:p>
        </p:txBody>
      </p:sp>
      <p:sp>
        <p:nvSpPr>
          <p:cNvPr id="4" name="TextBox 3"/>
          <p:cNvSpPr txBox="1"/>
          <p:nvPr/>
        </p:nvSpPr>
        <p:spPr>
          <a:xfrm>
            <a:off x="6324600" y="5105400"/>
            <a:ext cx="2362200" cy="923330"/>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eaLnBrk="1" hangingPunct="1">
              <a:defRPr/>
            </a:pPr>
            <a:r>
              <a:rPr lang="en-US" dirty="0"/>
              <a:t>What part of being a good citizen might this interfere with?</a:t>
            </a:r>
          </a:p>
        </p:txBody>
      </p:sp>
    </p:spTree>
  </p:cSld>
  <p:clrMapOvr>
    <a:masterClrMapping/>
  </p:clrMapOvr>
  <p:transition spd="slow">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altLang="en-US">
                <a:solidFill>
                  <a:srgbClr val="11488B"/>
                </a:solidFill>
              </a:rPr>
              <a:t>Laws of Nature</a:t>
            </a:r>
          </a:p>
        </p:txBody>
      </p:sp>
      <p:sp>
        <p:nvSpPr>
          <p:cNvPr id="34818" name="Content Placeholder 2"/>
          <p:cNvSpPr>
            <a:spLocks noGrp="1"/>
          </p:cNvSpPr>
          <p:nvPr>
            <p:ph idx="1"/>
          </p:nvPr>
        </p:nvSpPr>
        <p:spPr/>
        <p:txBody>
          <a:bodyPr/>
          <a:lstStyle/>
          <a:p>
            <a:pPr marL="365125" indent="-282575" eaLnBrk="1" hangingPunct="1">
              <a:lnSpc>
                <a:spcPct val="80000"/>
              </a:lnSpc>
              <a:buFont typeface="Wingdings 2" charset="2"/>
              <a:buNone/>
            </a:pPr>
            <a:r>
              <a:rPr lang="en-US" altLang="en-US" sz="2700"/>
              <a:t>3</a:t>
            </a:r>
            <a:r>
              <a:rPr lang="en-US" altLang="en-US" sz="2700" baseline="30000"/>
              <a:t>rd</a:t>
            </a:r>
            <a:r>
              <a:rPr lang="en-US" altLang="en-US" sz="2700"/>
              <a:t> Law of Nature:</a:t>
            </a:r>
          </a:p>
          <a:p>
            <a:pPr marL="365125" indent="-282575" eaLnBrk="1" hangingPunct="1">
              <a:lnSpc>
                <a:spcPct val="80000"/>
              </a:lnSpc>
              <a:buFont typeface="Wingdings 2" charset="2"/>
              <a:buNone/>
            </a:pPr>
            <a:r>
              <a:rPr lang="en-US" altLang="en-US" sz="2700">
                <a:solidFill>
                  <a:srgbClr val="0070C0"/>
                </a:solidFill>
              </a:rPr>
              <a:t>Keep promises</a:t>
            </a:r>
          </a:p>
          <a:p>
            <a:pPr marL="365125" indent="-282575" eaLnBrk="1" hangingPunct="1">
              <a:lnSpc>
                <a:spcPct val="80000"/>
              </a:lnSpc>
              <a:buFont typeface="Wingdings 2" charset="2"/>
              <a:buNone/>
            </a:pPr>
            <a:endParaRPr lang="en-US" altLang="en-US" sz="2700">
              <a:solidFill>
                <a:srgbClr val="0070C0"/>
              </a:solidFill>
            </a:endParaRPr>
          </a:p>
          <a:p>
            <a:pPr marL="365125" indent="-282575" eaLnBrk="1" hangingPunct="1">
              <a:lnSpc>
                <a:spcPct val="80000"/>
              </a:lnSpc>
              <a:buFont typeface="Wingdings 2" charset="2"/>
              <a:buNone/>
            </a:pPr>
            <a:r>
              <a:rPr lang="en-US" altLang="en-US" sz="2700"/>
              <a:t>From this final law, which says to stick to your agreements when you follow laws 1 and 2, arise justice and injustice. It is only once a covenant or promise is in place that we can act justly or unjustly.</a:t>
            </a:r>
          </a:p>
          <a:p>
            <a:pPr marL="365125" indent="-282575" eaLnBrk="1" hangingPunct="1">
              <a:lnSpc>
                <a:spcPct val="80000"/>
              </a:lnSpc>
              <a:buFont typeface="Wingdings 2" charset="2"/>
              <a:buNone/>
            </a:pPr>
            <a:endParaRPr lang="en-US" altLang="en-US" sz="2700"/>
          </a:p>
          <a:p>
            <a:pPr marL="365125" indent="-282575" eaLnBrk="1" hangingPunct="1">
              <a:lnSpc>
                <a:spcPct val="80000"/>
              </a:lnSpc>
              <a:buFont typeface="Wingdings 2" charset="2"/>
              <a:buNone/>
            </a:pPr>
            <a:r>
              <a:rPr lang="en-US" altLang="en-US" sz="2700"/>
              <a:t>But how do we trust each other to follow the 3</a:t>
            </a:r>
            <a:r>
              <a:rPr lang="en-US" altLang="en-US" sz="2700" baseline="30000"/>
              <a:t>rd</a:t>
            </a:r>
            <a:r>
              <a:rPr lang="en-US" altLang="en-US" sz="2700"/>
              <a:t> Natural Law?</a:t>
            </a:r>
          </a:p>
          <a:p>
            <a:pPr marL="365125" indent="-282575" eaLnBrk="1" hangingPunct="1">
              <a:lnSpc>
                <a:spcPct val="80000"/>
              </a:lnSpc>
              <a:buFont typeface="Wingdings 2" charset="2"/>
              <a:buNone/>
            </a:pPr>
            <a:endParaRPr lang="en-US" altLang="en-US" sz="2700"/>
          </a:p>
        </p:txBody>
      </p:sp>
      <p:pic>
        <p:nvPicPr>
          <p:cNvPr id="34819" name="Picture 3" descr="images-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600200"/>
            <a:ext cx="3113088"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altLang="en-US">
                <a:solidFill>
                  <a:srgbClr val="11488B"/>
                </a:solidFill>
              </a:rPr>
              <a:t>The Sovereign</a:t>
            </a:r>
          </a:p>
        </p:txBody>
      </p:sp>
      <p:sp>
        <p:nvSpPr>
          <p:cNvPr id="35842" name="Content Placeholder 2"/>
          <p:cNvSpPr>
            <a:spLocks noGrp="1"/>
          </p:cNvSpPr>
          <p:nvPr>
            <p:ph idx="1"/>
          </p:nvPr>
        </p:nvSpPr>
        <p:spPr>
          <a:xfrm>
            <a:off x="457200" y="1524000"/>
            <a:ext cx="5181600" cy="4953000"/>
          </a:xfrm>
        </p:spPr>
        <p:txBody>
          <a:bodyPr/>
          <a:lstStyle/>
          <a:p>
            <a:pPr marL="365125" indent="0" eaLnBrk="1" hangingPunct="1">
              <a:buFont typeface="Wingdings 2" charset="2"/>
              <a:buNone/>
            </a:pPr>
            <a:r>
              <a:rPr lang="en-US" altLang="en-US" sz="2000"/>
              <a:t>We can’t.</a:t>
            </a:r>
          </a:p>
          <a:p>
            <a:pPr marL="365125" indent="0" eaLnBrk="1" hangingPunct="1">
              <a:buFont typeface="Wingdings 2" charset="2"/>
              <a:buNone/>
            </a:pPr>
            <a:endParaRPr lang="en-US" altLang="en-US" sz="2000"/>
          </a:p>
          <a:p>
            <a:pPr marL="365125" indent="0" eaLnBrk="1" hangingPunct="1">
              <a:buFont typeface="Wingdings 2" charset="2"/>
              <a:buNone/>
            </a:pPr>
            <a:r>
              <a:rPr lang="en-US" altLang="en-US" sz="2000">
                <a:solidFill>
                  <a:srgbClr val="0070C0"/>
                </a:solidFill>
              </a:rPr>
              <a:t>“…covenants of mutual trust, where there is fear of not performance on either part, … are invalid.”</a:t>
            </a:r>
          </a:p>
          <a:p>
            <a:pPr marL="365125" indent="0" eaLnBrk="1" hangingPunct="1">
              <a:buFont typeface="Wingdings 2" charset="2"/>
              <a:buNone/>
            </a:pPr>
            <a:endParaRPr lang="en-US" altLang="en-US" sz="2000">
              <a:solidFill>
                <a:srgbClr val="0070C0"/>
              </a:solidFill>
            </a:endParaRPr>
          </a:p>
          <a:p>
            <a:pPr marL="365125" indent="0" eaLnBrk="1" hangingPunct="1">
              <a:buFont typeface="Wingdings 2" charset="2"/>
              <a:buNone/>
            </a:pPr>
            <a:r>
              <a:rPr lang="en-US" altLang="en-US" sz="2000">
                <a:solidFill>
                  <a:srgbClr val="0070C0"/>
                </a:solidFill>
              </a:rPr>
              <a:t>“… before the names just and unjust can have place, there must be some coercive power to compel men equally to the performance of their covenants, by the terror of some punishments greater than the benefit they expect by the breach of their covenant … such power there is none before the erection of a commonwealth.”</a:t>
            </a:r>
          </a:p>
          <a:p>
            <a:pPr marL="365125" indent="0" eaLnBrk="1" hangingPunct="1">
              <a:lnSpc>
                <a:spcPct val="80000"/>
              </a:lnSpc>
              <a:buFont typeface="Wingdings 2" charset="2"/>
              <a:buNone/>
            </a:pPr>
            <a:endParaRPr lang="en-US" altLang="en-US" sz="200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524000"/>
            <a:ext cx="3200400" cy="469741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altLang="en-US"/>
              <a:t>Come back, King!</a:t>
            </a:r>
          </a:p>
        </p:txBody>
      </p:sp>
      <p:sp>
        <p:nvSpPr>
          <p:cNvPr id="36866" name="Content Placeholder 2"/>
          <p:cNvSpPr>
            <a:spLocks noGrp="1"/>
          </p:cNvSpPr>
          <p:nvPr>
            <p:ph idx="1"/>
          </p:nvPr>
        </p:nvSpPr>
        <p:spPr>
          <a:xfrm>
            <a:off x="457200" y="1600200"/>
            <a:ext cx="4953000" cy="4525963"/>
          </a:xfrm>
        </p:spPr>
        <p:txBody>
          <a:bodyPr/>
          <a:lstStyle/>
          <a:p>
            <a:pPr indent="0">
              <a:buFont typeface="Arial" charset="0"/>
              <a:buNone/>
            </a:pPr>
            <a:r>
              <a:rPr lang="en-US" altLang="en-US" dirty="0"/>
              <a:t>Though Hobbes rejects the Divine Right of Kings as the rational basis for government, he prefers the Monarchy to the Parliament.</a:t>
            </a:r>
          </a:p>
          <a:p>
            <a:pPr indent="0">
              <a:buFont typeface="Arial" charset="0"/>
              <a:buNone/>
            </a:pPr>
            <a:endParaRPr lang="en-US" altLang="en-US" dirty="0"/>
          </a:p>
          <a:p>
            <a:pPr indent="0">
              <a:buFont typeface="Arial" charset="0"/>
              <a:buNone/>
            </a:pPr>
            <a:r>
              <a:rPr lang="en-US" altLang="en-US" dirty="0">
                <a:hlinkClick r:id="rId2"/>
              </a:rPr>
              <a:t>Long live the king!</a:t>
            </a:r>
            <a:endParaRPr lang="en-US" altLang="en-US" dirty="0"/>
          </a:p>
        </p:txBody>
      </p:sp>
      <p:pic>
        <p:nvPicPr>
          <p:cNvPr id="4" name="Picture 3" descr="Screen shot 2012-11-11 at 1.56.29 PM.png">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676400"/>
            <a:ext cx="3251200" cy="1976438"/>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960438" y="274638"/>
            <a:ext cx="7497762" cy="1143000"/>
          </a:xfrm>
        </p:spPr>
        <p:txBody>
          <a:bodyPr/>
          <a:lstStyle/>
          <a:p>
            <a:pPr eaLnBrk="1" hangingPunct="1"/>
            <a:r>
              <a:rPr lang="en-US" altLang="en-US">
                <a:solidFill>
                  <a:srgbClr val="11488B"/>
                </a:solidFill>
              </a:rPr>
              <a:t>Thomas Hobbes</a:t>
            </a:r>
          </a:p>
        </p:txBody>
      </p:sp>
      <p:sp>
        <p:nvSpPr>
          <p:cNvPr id="3" name="Content Placeholder 2"/>
          <p:cNvSpPr>
            <a:spLocks noGrp="1"/>
          </p:cNvSpPr>
          <p:nvPr>
            <p:ph idx="1"/>
          </p:nvPr>
        </p:nvSpPr>
        <p:spPr>
          <a:xfrm>
            <a:off x="960438" y="1600200"/>
            <a:ext cx="4572000" cy="4525963"/>
          </a:xfrm>
        </p:spPr>
        <p:txBody>
          <a:bodyPr rtlCol="0">
            <a:normAutofit fontScale="70000" lnSpcReduction="20000"/>
          </a:bodyPr>
          <a:lstStyle/>
          <a:p>
            <a:pPr marL="365760" indent="-283464" eaLnBrk="1" fontAlgn="auto" hangingPunct="1">
              <a:lnSpc>
                <a:spcPct val="120000"/>
              </a:lnSpc>
              <a:spcAft>
                <a:spcPts val="0"/>
              </a:spcAft>
              <a:buFont typeface="Wingdings 2"/>
              <a:buNone/>
              <a:defRPr/>
            </a:pPr>
            <a:r>
              <a:rPr lang="en-US" dirty="0">
                <a:ea typeface="+mn-ea"/>
                <a:cs typeface="+mn-cs"/>
              </a:rPr>
              <a:t>Thomas Hobbes (1588-1679) developed the </a:t>
            </a:r>
            <a:r>
              <a:rPr lang="en-US" i="1" dirty="0">
                <a:ea typeface="+mn-ea"/>
                <a:cs typeface="+mn-cs"/>
              </a:rPr>
              <a:t>social contract theory </a:t>
            </a:r>
            <a:r>
              <a:rPr lang="en-US" dirty="0">
                <a:ea typeface="+mn-ea"/>
                <a:cs typeface="+mn-cs"/>
              </a:rPr>
              <a:t>of political institutions, employing commitment to some form of psychological egoism.</a:t>
            </a:r>
          </a:p>
          <a:p>
            <a:pPr marL="365760" indent="-283464" eaLnBrk="1" fontAlgn="auto" hangingPunct="1">
              <a:lnSpc>
                <a:spcPct val="120000"/>
              </a:lnSpc>
              <a:spcAft>
                <a:spcPts val="0"/>
              </a:spcAft>
              <a:buFont typeface="Wingdings 2"/>
              <a:buNone/>
              <a:defRPr/>
            </a:pPr>
            <a:endParaRPr lang="en-US" dirty="0">
              <a:ea typeface="+mn-ea"/>
              <a:cs typeface="+mn-cs"/>
            </a:endParaRPr>
          </a:p>
          <a:p>
            <a:pPr marL="365760" indent="-283464" eaLnBrk="1" fontAlgn="auto" hangingPunct="1">
              <a:lnSpc>
                <a:spcPct val="120000"/>
              </a:lnSpc>
              <a:spcAft>
                <a:spcPts val="0"/>
              </a:spcAft>
              <a:buFont typeface="Wingdings 2"/>
              <a:buNone/>
              <a:defRPr/>
            </a:pPr>
            <a:r>
              <a:rPr lang="en-US" dirty="0">
                <a:ea typeface="+mn-ea"/>
                <a:cs typeface="+mn-cs"/>
              </a:rPr>
              <a:t>Hobbes rejected medieval scholastic philosophy, preferring the new, modern, scientific ways of thinking on the rise in England and Europe.</a:t>
            </a:r>
          </a:p>
        </p:txBody>
      </p:sp>
      <p:pic>
        <p:nvPicPr>
          <p:cNvPr id="1026" name="Picture 2"/>
          <p:cNvPicPr>
            <a:picLocks noChangeAspect="1" noChangeArrowheads="1"/>
          </p:cNvPicPr>
          <p:nvPr/>
        </p:nvPicPr>
        <p:blipFill>
          <a:blip r:embed="rId2"/>
          <a:srcRect/>
          <a:stretch>
            <a:fillRect/>
          </a:stretch>
        </p:blipFill>
        <p:spPr bwMode="auto">
          <a:xfrm>
            <a:off x="5513388" y="1676400"/>
            <a:ext cx="3097212" cy="3254375"/>
          </a:xfrm>
          <a:prstGeom prst="rect">
            <a:avLst/>
          </a:prstGeom>
          <a:noFill/>
          <a:ln w="9525">
            <a:noFill/>
            <a:miter lim="800000"/>
            <a:headEnd/>
            <a:tailEnd/>
          </a:ln>
          <a:effectLst>
            <a:reflection blurRad="6350" stA="50000" endA="300" endPos="55000" dir="5400000" sy="-100000" algn="bl" rotWithShape="0"/>
            <a:softEdge rad="127000"/>
          </a:effectLst>
        </p:spPr>
      </p:pic>
      <p:sp>
        <p:nvSpPr>
          <p:cNvPr id="5" name="TextBox 4"/>
          <p:cNvSpPr txBox="1">
            <a:spLocks noChangeArrowheads="1"/>
          </p:cNvSpPr>
          <p:nvPr/>
        </p:nvSpPr>
        <p:spPr bwMode="auto">
          <a:xfrm>
            <a:off x="5638800" y="4953000"/>
            <a:ext cx="2971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Georgia" charset="0"/>
                <a:ea typeface="ＭＳ Ｐゴシック" charset="-128"/>
              </a:defRPr>
            </a:lvl1pPr>
            <a:lvl2pPr marL="37931725" indent="-37474525">
              <a:spcBef>
                <a:spcPct val="20000"/>
              </a:spcBef>
              <a:buFont typeface="Arial" charset="0"/>
              <a:buChar char="–"/>
              <a:defRPr sz="2800">
                <a:solidFill>
                  <a:schemeClr val="tx1"/>
                </a:solidFill>
                <a:latin typeface="Georgia" charset="0"/>
                <a:ea typeface="ＭＳ Ｐゴシック" charset="-128"/>
              </a:defRPr>
            </a:lvl2pPr>
            <a:lvl3pPr marL="1143000" indent="-228600">
              <a:spcBef>
                <a:spcPct val="20000"/>
              </a:spcBef>
              <a:buFont typeface="Arial" charset="0"/>
              <a:buChar char="•"/>
              <a:defRPr sz="2400">
                <a:solidFill>
                  <a:schemeClr val="tx1"/>
                </a:solidFill>
                <a:latin typeface="Georgia" charset="0"/>
                <a:ea typeface="ＭＳ Ｐゴシック" charset="-128"/>
              </a:defRPr>
            </a:lvl3pPr>
            <a:lvl4pPr marL="1600200" indent="-228600">
              <a:spcBef>
                <a:spcPct val="20000"/>
              </a:spcBef>
              <a:buFont typeface="Arial" charset="0"/>
              <a:buChar char="–"/>
              <a:defRPr sz="2000">
                <a:solidFill>
                  <a:schemeClr val="tx1"/>
                </a:solidFill>
                <a:latin typeface="Georgia" charset="0"/>
                <a:ea typeface="ＭＳ Ｐゴシック" charset="-128"/>
              </a:defRPr>
            </a:lvl4pPr>
            <a:lvl5pPr marL="2057400" indent="-228600">
              <a:spcBef>
                <a:spcPct val="20000"/>
              </a:spcBef>
              <a:buFont typeface="Arial" charset="0"/>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9pPr>
          </a:lstStyle>
          <a:p>
            <a:pPr eaLnBrk="1" hangingPunct="1">
              <a:spcBef>
                <a:spcPct val="0"/>
              </a:spcBef>
              <a:buFontTx/>
              <a:buNone/>
            </a:pPr>
            <a:r>
              <a:rPr lang="en-US" altLang="en-US" sz="1800">
                <a:latin typeface="Gill Sans MT" charset="0"/>
              </a:rPr>
              <a:t>-from Wikipedia.org</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066800" y="274638"/>
            <a:ext cx="7497763" cy="1143000"/>
          </a:xfrm>
        </p:spPr>
        <p:txBody>
          <a:bodyPr/>
          <a:lstStyle/>
          <a:p>
            <a:pPr eaLnBrk="1" hangingPunct="1"/>
            <a:r>
              <a:rPr lang="en-US" altLang="en-US">
                <a:solidFill>
                  <a:srgbClr val="11488B"/>
                </a:solidFill>
              </a:rPr>
              <a:t>Leviathan</a:t>
            </a:r>
          </a:p>
        </p:txBody>
      </p:sp>
      <p:sp>
        <p:nvSpPr>
          <p:cNvPr id="16386" name="Content Placeholder 2"/>
          <p:cNvSpPr>
            <a:spLocks noGrp="1"/>
          </p:cNvSpPr>
          <p:nvPr>
            <p:ph idx="1"/>
          </p:nvPr>
        </p:nvSpPr>
        <p:spPr>
          <a:xfrm>
            <a:off x="1066800" y="1600200"/>
            <a:ext cx="4267200" cy="4525963"/>
          </a:xfrm>
        </p:spPr>
        <p:txBody>
          <a:bodyPr/>
          <a:lstStyle/>
          <a:p>
            <a:pPr marL="365125" indent="-282575" eaLnBrk="1" hangingPunct="1">
              <a:lnSpc>
                <a:spcPct val="90000"/>
              </a:lnSpc>
              <a:buFont typeface="Wingdings 2" charset="2"/>
              <a:buNone/>
            </a:pPr>
            <a:r>
              <a:rPr lang="en-US" altLang="en-US" sz="2800"/>
              <a:t>Hobbes’s major work is titled: </a:t>
            </a:r>
          </a:p>
          <a:p>
            <a:pPr marL="365125" indent="-282575" algn="ctr" eaLnBrk="1" hangingPunct="1">
              <a:lnSpc>
                <a:spcPct val="90000"/>
              </a:lnSpc>
              <a:buFont typeface="Wingdings 2" charset="2"/>
              <a:buNone/>
            </a:pPr>
            <a:r>
              <a:rPr lang="en-US" altLang="en-US" sz="2800" i="1"/>
              <a:t>Leviathan</a:t>
            </a:r>
          </a:p>
          <a:p>
            <a:pPr marL="365125" indent="-282575" algn="ctr" eaLnBrk="1" hangingPunct="1">
              <a:lnSpc>
                <a:spcPct val="90000"/>
              </a:lnSpc>
              <a:buFont typeface="Wingdings 2" charset="2"/>
              <a:buNone/>
            </a:pPr>
            <a:r>
              <a:rPr lang="en-US" altLang="en-US" sz="1900" i="1"/>
              <a:t>Or</a:t>
            </a:r>
          </a:p>
          <a:p>
            <a:pPr marL="365125" indent="-282575" algn="ctr" eaLnBrk="1" hangingPunct="1">
              <a:lnSpc>
                <a:spcPct val="90000"/>
              </a:lnSpc>
              <a:buFont typeface="Wingdings 2" charset="2"/>
              <a:buNone/>
            </a:pPr>
            <a:r>
              <a:rPr lang="en-US" altLang="en-US" sz="2000" i="1"/>
              <a:t>The Matter, Forme, and Power of A Commonwealth Ecclesiasticall and Civil</a:t>
            </a:r>
            <a:endParaRPr lang="en-US" altLang="en-US" sz="2000"/>
          </a:p>
          <a:p>
            <a:pPr marL="365125" indent="-282575" eaLnBrk="1" hangingPunct="1">
              <a:lnSpc>
                <a:spcPct val="90000"/>
              </a:lnSpc>
              <a:buFont typeface="Wingdings 2" charset="2"/>
              <a:buNone/>
            </a:pPr>
            <a:endParaRPr lang="en-US" altLang="en-US" sz="2800" i="1"/>
          </a:p>
          <a:p>
            <a:pPr marL="365125" indent="-282575" eaLnBrk="1" hangingPunct="1">
              <a:lnSpc>
                <a:spcPct val="90000"/>
              </a:lnSpc>
              <a:buFont typeface="Wingdings 2" charset="2"/>
              <a:buNone/>
            </a:pPr>
            <a:r>
              <a:rPr lang="en-US" altLang="en-US" sz="2800"/>
              <a:t>Right is the frontispiece of the book, as it was published in 1651</a:t>
            </a:r>
          </a:p>
        </p:txBody>
      </p:sp>
      <p:pic>
        <p:nvPicPr>
          <p:cNvPr id="205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371600"/>
            <a:ext cx="3200400" cy="469741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960438" y="274638"/>
            <a:ext cx="7497762" cy="1143000"/>
          </a:xfrm>
        </p:spPr>
        <p:txBody>
          <a:bodyPr/>
          <a:lstStyle/>
          <a:p>
            <a:pPr eaLnBrk="1" hangingPunct="1"/>
            <a:r>
              <a:rPr lang="en-US" altLang="en-US">
                <a:solidFill>
                  <a:srgbClr val="11488B"/>
                </a:solidFill>
              </a:rPr>
              <a:t>Human Nature</a:t>
            </a:r>
          </a:p>
        </p:txBody>
      </p:sp>
      <p:sp>
        <p:nvSpPr>
          <p:cNvPr id="17410" name="Content Placeholder 2"/>
          <p:cNvSpPr>
            <a:spLocks noGrp="1"/>
          </p:cNvSpPr>
          <p:nvPr>
            <p:ph idx="1"/>
          </p:nvPr>
        </p:nvSpPr>
        <p:spPr>
          <a:xfrm>
            <a:off x="960438" y="1600200"/>
            <a:ext cx="5486400" cy="4800600"/>
          </a:xfrm>
        </p:spPr>
        <p:txBody>
          <a:bodyPr/>
          <a:lstStyle/>
          <a:p>
            <a:pPr marL="365125" indent="-282575" eaLnBrk="1" hangingPunct="1">
              <a:lnSpc>
                <a:spcPct val="90000"/>
              </a:lnSpc>
              <a:buFont typeface="Wingdings 2" charset="2"/>
              <a:buNone/>
            </a:pPr>
            <a:r>
              <a:rPr lang="en-US" altLang="en-US" sz="1900"/>
              <a:t>Hobbes views human beings as complex machines, material objects, and, in the beginning of </a:t>
            </a:r>
            <a:r>
              <a:rPr lang="en-US" altLang="en-US" sz="1900" i="1"/>
              <a:t>Leviathan</a:t>
            </a:r>
            <a:r>
              <a:rPr lang="en-US" altLang="en-US" sz="1900"/>
              <a:t>, gives mechanistic descriptions of the operations of our minds—emotions and reasoning.</a:t>
            </a:r>
          </a:p>
          <a:p>
            <a:pPr marL="365125" indent="-282575" eaLnBrk="1" hangingPunct="1">
              <a:lnSpc>
                <a:spcPct val="90000"/>
              </a:lnSpc>
              <a:buFont typeface="Wingdings 2" charset="2"/>
              <a:buNone/>
            </a:pPr>
            <a:endParaRPr lang="en-US" altLang="en-US" sz="1900"/>
          </a:p>
          <a:p>
            <a:pPr marL="365125" indent="-282575" eaLnBrk="1" hangingPunct="1">
              <a:lnSpc>
                <a:spcPct val="90000"/>
              </a:lnSpc>
              <a:buFont typeface="Wingdings 2" charset="2"/>
              <a:buNone/>
            </a:pPr>
            <a:r>
              <a:rPr lang="en-US" altLang="en-US" sz="1900"/>
              <a:t>Met Galileo in 1636; was impressed by physics and the new role science was playing in intellectual life.</a:t>
            </a:r>
          </a:p>
          <a:p>
            <a:pPr marL="365125" indent="-282575" eaLnBrk="1" hangingPunct="1">
              <a:lnSpc>
                <a:spcPct val="90000"/>
              </a:lnSpc>
              <a:buFont typeface="Wingdings 2" charset="2"/>
              <a:buNone/>
            </a:pPr>
            <a:endParaRPr lang="en-US" altLang="en-US" sz="1900"/>
          </a:p>
          <a:p>
            <a:pPr marL="365125" indent="-282575" eaLnBrk="1" hangingPunct="1">
              <a:lnSpc>
                <a:spcPct val="90000"/>
              </a:lnSpc>
              <a:buFont typeface="Wingdings 2" charset="2"/>
              <a:buNone/>
            </a:pPr>
            <a:r>
              <a:rPr lang="en-US" altLang="en-US" sz="1900"/>
              <a:t>‘Liberty’ is defined as freedom to do as one wishes, but one’s wishes are determined by mechanistic laws governing matter in motion. How Hobbes retains his belief in God became a problem for him politically; he was exiled from England for his views occasionally and feared for his life regularly for heresy.</a:t>
            </a:r>
          </a:p>
          <a:p>
            <a:pPr marL="365125" indent="-282575" eaLnBrk="1" hangingPunct="1">
              <a:lnSpc>
                <a:spcPct val="70000"/>
              </a:lnSpc>
              <a:buFont typeface="Wingdings 2" charset="2"/>
              <a:buNone/>
            </a:pPr>
            <a:endParaRPr lang="en-US" altLang="en-US" sz="1900"/>
          </a:p>
          <a:p>
            <a:pPr marL="365125" indent="-282575" eaLnBrk="1" hangingPunct="1">
              <a:lnSpc>
                <a:spcPct val="70000"/>
              </a:lnSpc>
              <a:buFont typeface="Wingdings 2" charset="2"/>
              <a:buNone/>
            </a:pPr>
            <a:endParaRPr lang="en-US" altLang="en-US" sz="1900"/>
          </a:p>
          <a:p>
            <a:pPr marL="365125" indent="-282575" eaLnBrk="1" hangingPunct="1">
              <a:lnSpc>
                <a:spcPct val="70000"/>
              </a:lnSpc>
              <a:buFont typeface="Wingdings 2" charset="2"/>
              <a:buNone/>
            </a:pPr>
            <a:endParaRPr lang="en-US" altLang="en-US" sz="1900"/>
          </a:p>
          <a:p>
            <a:pPr marL="365125" indent="-282575" eaLnBrk="1" hangingPunct="1">
              <a:lnSpc>
                <a:spcPct val="70000"/>
              </a:lnSpc>
              <a:buFont typeface="Wingdings 2" charset="2"/>
              <a:buNone/>
            </a:pPr>
            <a:endParaRPr lang="en-US" altLang="en-US" sz="1900"/>
          </a:p>
        </p:txBody>
      </p:sp>
      <p:pic>
        <p:nvPicPr>
          <p:cNvPr id="1026" name="Picture 2"/>
          <p:cNvPicPr>
            <a:picLocks noChangeAspect="1" noChangeArrowheads="1"/>
          </p:cNvPicPr>
          <p:nvPr/>
        </p:nvPicPr>
        <p:blipFill>
          <a:blip r:embed="rId2"/>
          <a:srcRect/>
          <a:stretch>
            <a:fillRect/>
          </a:stretch>
        </p:blipFill>
        <p:spPr bwMode="auto">
          <a:xfrm>
            <a:off x="6732588" y="1676400"/>
            <a:ext cx="1497012" cy="1838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412" name="TextBox 4"/>
          <p:cNvSpPr txBox="1">
            <a:spLocks noChangeArrowheads="1"/>
          </p:cNvSpPr>
          <p:nvPr/>
        </p:nvSpPr>
        <p:spPr bwMode="auto">
          <a:xfrm>
            <a:off x="6705600" y="3505200"/>
            <a:ext cx="1981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Georgia" charset="0"/>
                <a:ea typeface="ＭＳ Ｐゴシック" charset="-128"/>
              </a:defRPr>
            </a:lvl1pPr>
            <a:lvl2pPr marL="37931725" indent="-37474525">
              <a:spcBef>
                <a:spcPct val="20000"/>
              </a:spcBef>
              <a:buFont typeface="Arial" charset="0"/>
              <a:buChar char="–"/>
              <a:defRPr sz="2800">
                <a:solidFill>
                  <a:schemeClr val="tx1"/>
                </a:solidFill>
                <a:latin typeface="Georgia" charset="0"/>
                <a:ea typeface="ＭＳ Ｐゴシック" charset="-128"/>
              </a:defRPr>
            </a:lvl2pPr>
            <a:lvl3pPr marL="1143000" indent="-228600">
              <a:spcBef>
                <a:spcPct val="20000"/>
              </a:spcBef>
              <a:buFont typeface="Arial" charset="0"/>
              <a:buChar char="•"/>
              <a:defRPr sz="2400">
                <a:solidFill>
                  <a:schemeClr val="tx1"/>
                </a:solidFill>
                <a:latin typeface="Georgia" charset="0"/>
                <a:ea typeface="ＭＳ Ｐゴシック" charset="-128"/>
              </a:defRPr>
            </a:lvl3pPr>
            <a:lvl4pPr marL="1600200" indent="-228600">
              <a:spcBef>
                <a:spcPct val="20000"/>
              </a:spcBef>
              <a:buFont typeface="Arial" charset="0"/>
              <a:buChar char="–"/>
              <a:defRPr sz="2000">
                <a:solidFill>
                  <a:schemeClr val="tx1"/>
                </a:solidFill>
                <a:latin typeface="Georgia" charset="0"/>
                <a:ea typeface="ＭＳ Ｐゴシック" charset="-128"/>
              </a:defRPr>
            </a:lvl4pPr>
            <a:lvl5pPr marL="2057400" indent="-228600">
              <a:spcBef>
                <a:spcPct val="20000"/>
              </a:spcBef>
              <a:buFont typeface="Arial" charset="0"/>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9pPr>
          </a:lstStyle>
          <a:p>
            <a:pPr eaLnBrk="1" hangingPunct="1">
              <a:spcBef>
                <a:spcPct val="0"/>
              </a:spcBef>
              <a:buFontTx/>
              <a:buNone/>
            </a:pPr>
            <a:r>
              <a:rPr lang="en-US" altLang="en-US">
                <a:latin typeface="Gill Sans MT" charset="0"/>
              </a:rPr>
              <a:t>Galileo 1564-1642</a:t>
            </a:r>
          </a:p>
        </p:txBody>
      </p:sp>
    </p:spTree>
  </p:cSld>
  <p:clrMapOvr>
    <a:masterClrMapping/>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altLang="en-US" sz="4000">
                <a:solidFill>
                  <a:srgbClr val="000000"/>
                </a:solidFill>
              </a:rPr>
              <a:t>Hobbes Tries to Modernize Ethics</a:t>
            </a:r>
            <a:endParaRPr lang="en-US" altLang="en-US" sz="4000" i="1">
              <a:solidFill>
                <a:srgbClr val="000000"/>
              </a:solidFill>
            </a:endParaRPr>
          </a:p>
        </p:txBody>
      </p:sp>
      <p:sp>
        <p:nvSpPr>
          <p:cNvPr id="3" name="Content Placeholder 2"/>
          <p:cNvSpPr>
            <a:spLocks noGrp="1"/>
          </p:cNvSpPr>
          <p:nvPr>
            <p:ph idx="1"/>
          </p:nvPr>
        </p:nvSpPr>
        <p:spPr>
          <a:xfrm>
            <a:off x="457200" y="1600199"/>
            <a:ext cx="5181600" cy="4565431"/>
          </a:xfrm>
        </p:spPr>
        <p:txBody>
          <a:bodyPr>
            <a:normAutofit fontScale="62500" lnSpcReduction="20000"/>
          </a:bodyPr>
          <a:lstStyle/>
          <a:p>
            <a:pPr marL="365125" indent="-282575" eaLnBrk="1" hangingPunct="1">
              <a:lnSpc>
                <a:spcPct val="120000"/>
              </a:lnSpc>
              <a:buFont typeface="Wingdings 2" charset="2"/>
              <a:buNone/>
              <a:defRPr/>
            </a:pPr>
            <a:r>
              <a:rPr lang="en-US" sz="3000" dirty="0"/>
              <a:t>Hobbes wants us to consider the relations that emerge among human beings in light of our common human nature, prior to there being any society or government imposing rules upon us. In doing this, he hopes to show</a:t>
            </a:r>
          </a:p>
          <a:p>
            <a:pPr marL="365125" indent="-282575" eaLnBrk="1" hangingPunct="1">
              <a:lnSpc>
                <a:spcPct val="120000"/>
              </a:lnSpc>
              <a:buFont typeface="Wingdings 2" charset="2"/>
              <a:buNone/>
              <a:defRPr/>
            </a:pPr>
            <a:endParaRPr lang="en-US" sz="3000" dirty="0"/>
          </a:p>
          <a:p>
            <a:pPr marL="639763" lvl="1" indent="-236538" eaLnBrk="1" hangingPunct="1">
              <a:lnSpc>
                <a:spcPct val="120000"/>
              </a:lnSpc>
              <a:buFont typeface="Wingdings" charset="2"/>
              <a:buChar char="§"/>
              <a:defRPr/>
            </a:pPr>
            <a:r>
              <a:rPr lang="en-US" sz="2600" dirty="0">
                <a:solidFill>
                  <a:srgbClr val="0070C0"/>
                </a:solidFill>
              </a:rPr>
              <a:t>why we need government</a:t>
            </a:r>
          </a:p>
          <a:p>
            <a:pPr marL="639763" lvl="1" indent="-236538" eaLnBrk="1" hangingPunct="1">
              <a:lnSpc>
                <a:spcPct val="120000"/>
              </a:lnSpc>
              <a:buFont typeface="Wingdings" charset="2"/>
              <a:buChar char="§"/>
              <a:defRPr/>
            </a:pPr>
            <a:r>
              <a:rPr lang="en-US" sz="2600" dirty="0">
                <a:solidFill>
                  <a:srgbClr val="0070C0"/>
                </a:solidFill>
              </a:rPr>
              <a:t>the character that government must have</a:t>
            </a:r>
          </a:p>
          <a:p>
            <a:pPr marL="639763" lvl="1" indent="-236538" eaLnBrk="1" hangingPunct="1">
              <a:lnSpc>
                <a:spcPct val="120000"/>
              </a:lnSpc>
              <a:buFont typeface="Wingdings" charset="2"/>
              <a:buChar char="§"/>
              <a:defRPr/>
            </a:pPr>
            <a:r>
              <a:rPr lang="en-US" sz="2600" dirty="0">
                <a:solidFill>
                  <a:srgbClr val="0070C0"/>
                </a:solidFill>
              </a:rPr>
              <a:t>what our duties are to our government</a:t>
            </a:r>
          </a:p>
          <a:p>
            <a:pPr marL="639763" lvl="1" indent="-236538" eaLnBrk="1" hangingPunct="1">
              <a:lnSpc>
                <a:spcPct val="120000"/>
              </a:lnSpc>
              <a:buFont typeface="Wingdings" charset="2"/>
              <a:buChar char="§"/>
              <a:defRPr/>
            </a:pPr>
            <a:endParaRPr lang="en-US" sz="2600" dirty="0"/>
          </a:p>
          <a:p>
            <a:pPr marL="239713" indent="-236538" eaLnBrk="1" hangingPunct="1">
              <a:lnSpc>
                <a:spcPct val="120000"/>
              </a:lnSpc>
              <a:buFont typeface="Arial" charset="0"/>
              <a:buNone/>
              <a:defRPr/>
            </a:pPr>
            <a:r>
              <a:rPr lang="en-US" sz="3000" dirty="0"/>
              <a:t>In doing this, Hobbes is rejecting the Great Chain of Being, and with it, the Divine Right of Kings, as the rational basis for governmental authority.</a:t>
            </a:r>
          </a:p>
        </p:txBody>
      </p:sp>
      <p:pic>
        <p:nvPicPr>
          <p:cNvPr id="6" name="Picture 5" descr="imag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295400"/>
            <a:ext cx="1828800" cy="2376488"/>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6"/>
          <p:cNvSpPr txBox="1">
            <a:spLocks noChangeArrowheads="1"/>
          </p:cNvSpPr>
          <p:nvPr/>
        </p:nvSpPr>
        <p:spPr bwMode="auto">
          <a:xfrm>
            <a:off x="3059906" y="6165631"/>
            <a:ext cx="609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Georgia" charset="0"/>
                <a:ea typeface="ＭＳ Ｐゴシック" charset="-128"/>
              </a:defRPr>
            </a:lvl1pPr>
            <a:lvl2pPr marL="37931725" indent="-37474525">
              <a:spcBef>
                <a:spcPct val="20000"/>
              </a:spcBef>
              <a:buFont typeface="Arial" charset="0"/>
              <a:buChar char="–"/>
              <a:defRPr sz="2800">
                <a:solidFill>
                  <a:schemeClr val="tx1"/>
                </a:solidFill>
                <a:latin typeface="Georgia" charset="0"/>
                <a:ea typeface="ＭＳ Ｐゴシック" charset="-128"/>
              </a:defRPr>
            </a:lvl2pPr>
            <a:lvl3pPr marL="1143000" indent="-228600">
              <a:spcBef>
                <a:spcPct val="20000"/>
              </a:spcBef>
              <a:buFont typeface="Arial" charset="0"/>
              <a:buChar char="•"/>
              <a:defRPr sz="2400">
                <a:solidFill>
                  <a:schemeClr val="tx1"/>
                </a:solidFill>
                <a:latin typeface="Georgia" charset="0"/>
                <a:ea typeface="ＭＳ Ｐゴシック" charset="-128"/>
              </a:defRPr>
            </a:lvl3pPr>
            <a:lvl4pPr marL="1600200" indent="-228600">
              <a:spcBef>
                <a:spcPct val="20000"/>
              </a:spcBef>
              <a:buFont typeface="Arial" charset="0"/>
              <a:buChar char="–"/>
              <a:defRPr sz="2000">
                <a:solidFill>
                  <a:schemeClr val="tx1"/>
                </a:solidFill>
                <a:latin typeface="Georgia" charset="0"/>
                <a:ea typeface="ＭＳ Ｐゴシック" charset="-128"/>
              </a:defRPr>
            </a:lvl4pPr>
            <a:lvl5pPr marL="2057400" indent="-228600">
              <a:spcBef>
                <a:spcPct val="20000"/>
              </a:spcBef>
              <a:buFont typeface="Arial" charset="0"/>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9pPr>
          </a:lstStyle>
          <a:p>
            <a:pPr eaLnBrk="1" hangingPunct="1">
              <a:spcBef>
                <a:spcPct val="0"/>
              </a:spcBef>
              <a:buFontTx/>
              <a:buNone/>
            </a:pPr>
            <a:r>
              <a:rPr lang="en-US" altLang="en-US" sz="1800" dirty="0">
                <a:latin typeface="Arial" charset="0"/>
              </a:rPr>
              <a:t>Might this clip from Monty Python’s, ‘Dennis the Constitutional Peasant’, contain extra credit material ???</a:t>
            </a:r>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0191" y="4191000"/>
            <a:ext cx="2994324" cy="1676400"/>
          </a:xfrm>
          <a:prstGeom prst="roundRect">
            <a:avLst>
              <a:gd name="adj" fmla="val 8594"/>
            </a:avLst>
          </a:prstGeom>
          <a:ln/>
        </p:spPr>
        <p:style>
          <a:lnRef idx="2">
            <a:schemeClr val="dk1"/>
          </a:lnRef>
          <a:fillRef idx="1">
            <a:schemeClr val="lt1"/>
          </a:fillRef>
          <a:effectRef idx="0">
            <a:schemeClr val="dk1"/>
          </a:effectRef>
          <a:fontRef idx="minor">
            <a:schemeClr val="dk1"/>
          </a:fontRef>
        </p:style>
      </p:pic>
    </p:spTree>
  </p:cSld>
  <p:clrMapOvr>
    <a:masterClrMapping/>
  </p:clrMapOvr>
  <p:transition spd="slow">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altLang="en-US">
                <a:solidFill>
                  <a:srgbClr val="11488B"/>
                </a:solidFill>
              </a:rPr>
              <a:t>Equality</a:t>
            </a:r>
          </a:p>
        </p:txBody>
      </p:sp>
      <p:sp>
        <p:nvSpPr>
          <p:cNvPr id="19458" name="Content Placeholder 2"/>
          <p:cNvSpPr>
            <a:spLocks noGrp="1"/>
          </p:cNvSpPr>
          <p:nvPr>
            <p:ph idx="1"/>
          </p:nvPr>
        </p:nvSpPr>
        <p:spPr>
          <a:xfrm>
            <a:off x="457200" y="1600200"/>
            <a:ext cx="4800600" cy="4724400"/>
          </a:xfrm>
        </p:spPr>
        <p:txBody>
          <a:bodyPr/>
          <a:lstStyle/>
          <a:p>
            <a:pPr marL="365125" indent="0" eaLnBrk="1" hangingPunct="1">
              <a:lnSpc>
                <a:spcPct val="90000"/>
              </a:lnSpc>
              <a:buFont typeface="Wingdings 2" charset="2"/>
              <a:buNone/>
            </a:pPr>
            <a:r>
              <a:rPr lang="en-US" altLang="en-US" sz="2300"/>
              <a:t>Apart from any government, nature has made us equal, according to Hobbes, in the sense that even the weakest among us can, by forming associations or devious planning, kill the strongest. </a:t>
            </a:r>
          </a:p>
          <a:p>
            <a:pPr marL="365125" indent="0" eaLnBrk="1" hangingPunct="1">
              <a:lnSpc>
                <a:spcPct val="90000"/>
              </a:lnSpc>
              <a:buFont typeface="Wingdings 2" charset="2"/>
              <a:buNone/>
            </a:pPr>
            <a:endParaRPr lang="en-US" altLang="en-US" sz="2300"/>
          </a:p>
          <a:p>
            <a:pPr marL="365125" indent="0" eaLnBrk="1" hangingPunct="1">
              <a:lnSpc>
                <a:spcPct val="90000"/>
              </a:lnSpc>
              <a:buFont typeface="Wingdings 2" charset="2"/>
              <a:buNone/>
            </a:pPr>
            <a:r>
              <a:rPr lang="en-US" altLang="en-US" sz="2300"/>
              <a:t>Anyone, or any group, can move into another’s place and take their property, products, life, or liberty. And those who might do this can expect the same might be done to them.</a:t>
            </a:r>
          </a:p>
          <a:p>
            <a:pPr marL="365125" indent="0" eaLnBrk="1" hangingPunct="1">
              <a:lnSpc>
                <a:spcPct val="60000"/>
              </a:lnSpc>
              <a:buFont typeface="Wingdings 2" charset="2"/>
              <a:buNone/>
            </a:pPr>
            <a:endParaRPr lang="en-US" altLang="en-US" sz="2300"/>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600200"/>
            <a:ext cx="3327400" cy="43434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Picture 5"/>
          <p:cNvSpPr>
            <a:spLocks noChangeAspect="1" noChangeArrowheads="1"/>
          </p:cNvSpPr>
          <p:nvPr/>
        </p:nvSpPr>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Georgia" charset="0"/>
                <a:ea typeface="ＭＳ Ｐゴシック" charset="-128"/>
              </a:defRPr>
            </a:lvl1pPr>
            <a:lvl2pPr marL="37931725" indent="-37474525">
              <a:spcBef>
                <a:spcPct val="20000"/>
              </a:spcBef>
              <a:buFont typeface="Arial" charset="0"/>
              <a:buChar char="–"/>
              <a:defRPr sz="2800">
                <a:solidFill>
                  <a:schemeClr val="tx1"/>
                </a:solidFill>
                <a:latin typeface="Georgia" charset="0"/>
                <a:ea typeface="ＭＳ Ｐゴシック" charset="-128"/>
              </a:defRPr>
            </a:lvl2pPr>
            <a:lvl3pPr marL="1143000" indent="-228600">
              <a:spcBef>
                <a:spcPct val="20000"/>
              </a:spcBef>
              <a:buFont typeface="Arial" charset="0"/>
              <a:buChar char="•"/>
              <a:defRPr sz="2400">
                <a:solidFill>
                  <a:schemeClr val="tx1"/>
                </a:solidFill>
                <a:latin typeface="Georgia" charset="0"/>
                <a:ea typeface="ＭＳ Ｐゴシック" charset="-128"/>
              </a:defRPr>
            </a:lvl3pPr>
            <a:lvl4pPr marL="1600200" indent="-228600">
              <a:spcBef>
                <a:spcPct val="20000"/>
              </a:spcBef>
              <a:buFont typeface="Arial" charset="0"/>
              <a:buChar char="–"/>
              <a:defRPr sz="2000">
                <a:solidFill>
                  <a:schemeClr val="tx1"/>
                </a:solidFill>
                <a:latin typeface="Georgia" charset="0"/>
                <a:ea typeface="ＭＳ Ｐゴシック" charset="-128"/>
              </a:defRPr>
            </a:lvl4pPr>
            <a:lvl5pPr marL="2057400" indent="-228600">
              <a:spcBef>
                <a:spcPct val="20000"/>
              </a:spcBef>
              <a:buFont typeface="Arial" charset="0"/>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9pPr>
          </a:lstStyle>
          <a:p>
            <a:pPr eaLnBrk="1" hangingPunct="1">
              <a:spcBef>
                <a:spcPct val="0"/>
              </a:spcBef>
              <a:buFontTx/>
              <a:buNone/>
            </a:pPr>
            <a:endParaRPr lang="en-US" altLang="en-US" sz="1800">
              <a:latin typeface="Arial" charset="0"/>
            </a:endParaRPr>
          </a:p>
        </p:txBody>
      </p:sp>
      <p:sp>
        <p:nvSpPr>
          <p:cNvPr id="19461" name="TextBox 10"/>
          <p:cNvSpPr txBox="1">
            <a:spLocks noChangeArrowheads="1"/>
          </p:cNvSpPr>
          <p:nvPr/>
        </p:nvSpPr>
        <p:spPr bwMode="auto">
          <a:xfrm>
            <a:off x="5410200" y="6019800"/>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Georgia" charset="0"/>
                <a:ea typeface="ＭＳ Ｐゴシック" charset="-128"/>
              </a:defRPr>
            </a:lvl1pPr>
            <a:lvl2pPr marL="37931725" indent="-37474525">
              <a:spcBef>
                <a:spcPct val="20000"/>
              </a:spcBef>
              <a:buFont typeface="Arial" charset="0"/>
              <a:buChar char="–"/>
              <a:defRPr sz="2800">
                <a:solidFill>
                  <a:schemeClr val="tx1"/>
                </a:solidFill>
                <a:latin typeface="Georgia" charset="0"/>
                <a:ea typeface="ＭＳ Ｐゴシック" charset="-128"/>
              </a:defRPr>
            </a:lvl2pPr>
            <a:lvl3pPr marL="1143000" indent="-228600">
              <a:spcBef>
                <a:spcPct val="20000"/>
              </a:spcBef>
              <a:buFont typeface="Arial" charset="0"/>
              <a:buChar char="•"/>
              <a:defRPr sz="2400">
                <a:solidFill>
                  <a:schemeClr val="tx1"/>
                </a:solidFill>
                <a:latin typeface="Georgia" charset="0"/>
                <a:ea typeface="ＭＳ Ｐゴシック" charset="-128"/>
              </a:defRPr>
            </a:lvl3pPr>
            <a:lvl4pPr marL="1600200" indent="-228600">
              <a:spcBef>
                <a:spcPct val="20000"/>
              </a:spcBef>
              <a:buFont typeface="Arial" charset="0"/>
              <a:buChar char="–"/>
              <a:defRPr sz="2000">
                <a:solidFill>
                  <a:schemeClr val="tx1"/>
                </a:solidFill>
                <a:latin typeface="Georgia" charset="0"/>
                <a:ea typeface="ＭＳ Ｐゴシック" charset="-128"/>
              </a:defRPr>
            </a:lvl4pPr>
            <a:lvl5pPr marL="2057400" indent="-228600">
              <a:spcBef>
                <a:spcPct val="20000"/>
              </a:spcBef>
              <a:buFont typeface="Arial" charset="0"/>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9pPr>
          </a:lstStyle>
          <a:p>
            <a:pPr eaLnBrk="1" hangingPunct="1">
              <a:spcBef>
                <a:spcPct val="0"/>
              </a:spcBef>
              <a:buFontTx/>
              <a:buNone/>
            </a:pPr>
            <a:r>
              <a:rPr lang="en-US" altLang="en-US" sz="1800">
                <a:latin typeface="Arial" charset="0"/>
              </a:rPr>
              <a:t>What book is this from?</a:t>
            </a:r>
          </a:p>
        </p:txBody>
      </p:sp>
    </p:spTree>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altLang="en-US">
                <a:solidFill>
                  <a:srgbClr val="11488B"/>
                </a:solidFill>
              </a:rPr>
              <a:t>Equality</a:t>
            </a:r>
          </a:p>
        </p:txBody>
      </p:sp>
      <p:sp>
        <p:nvSpPr>
          <p:cNvPr id="20482" name="Content Placeholder 2"/>
          <p:cNvSpPr>
            <a:spLocks noGrp="1"/>
          </p:cNvSpPr>
          <p:nvPr>
            <p:ph idx="1"/>
          </p:nvPr>
        </p:nvSpPr>
        <p:spPr/>
        <p:txBody>
          <a:bodyPr/>
          <a:lstStyle/>
          <a:p>
            <a:pPr marL="365125" indent="-282575" eaLnBrk="1" hangingPunct="1">
              <a:lnSpc>
                <a:spcPct val="70000"/>
              </a:lnSpc>
              <a:buFont typeface="Wingdings 2" charset="2"/>
              <a:buNone/>
            </a:pPr>
            <a:r>
              <a:rPr lang="en-US" altLang="en-US" sz="2200"/>
              <a:t>Hobbes notes that this </a:t>
            </a:r>
            <a:r>
              <a:rPr lang="en-US" altLang="en-US" sz="2200" u="sng"/>
              <a:t>equality fosters quarrels </a:t>
            </a:r>
            <a:r>
              <a:rPr lang="en-US" altLang="en-US" sz="2200"/>
              <a:t>due to: </a:t>
            </a:r>
          </a:p>
          <a:p>
            <a:pPr marL="365125" indent="-282575" eaLnBrk="1" hangingPunct="1">
              <a:lnSpc>
                <a:spcPct val="70000"/>
              </a:lnSpc>
              <a:buFont typeface="Wingdings 2" charset="2"/>
              <a:buNone/>
            </a:pPr>
            <a:endParaRPr lang="en-US" altLang="en-US" sz="2200"/>
          </a:p>
          <a:p>
            <a:pPr marL="365125" indent="-282575" eaLnBrk="1" hangingPunct="1">
              <a:lnSpc>
                <a:spcPct val="90000"/>
              </a:lnSpc>
              <a:buFont typeface="Wingdings" charset="2"/>
              <a:buChar char="q"/>
            </a:pPr>
            <a:r>
              <a:rPr lang="en-US" altLang="en-US" sz="2200" i="1">
                <a:solidFill>
                  <a:srgbClr val="0070C0"/>
                </a:solidFill>
              </a:rPr>
              <a:t>Competition</a:t>
            </a:r>
            <a:r>
              <a:rPr lang="en-US" altLang="en-US" sz="2200">
                <a:solidFill>
                  <a:srgbClr val="0070C0"/>
                </a:solidFill>
              </a:rPr>
              <a:t> for goods (each having hope of overpowering the other), making people enemies. </a:t>
            </a:r>
          </a:p>
          <a:p>
            <a:pPr marL="365125" indent="-282575" eaLnBrk="1" hangingPunct="1">
              <a:lnSpc>
                <a:spcPct val="90000"/>
              </a:lnSpc>
              <a:buFont typeface="Wingdings" charset="2"/>
              <a:buChar char="q"/>
            </a:pPr>
            <a:r>
              <a:rPr lang="en-US" altLang="en-US" sz="2200" i="1">
                <a:solidFill>
                  <a:srgbClr val="0070C0"/>
                </a:solidFill>
              </a:rPr>
              <a:t>Diffidence</a:t>
            </a:r>
            <a:r>
              <a:rPr lang="en-US" altLang="en-US" sz="2200">
                <a:solidFill>
                  <a:srgbClr val="0070C0"/>
                </a:solidFill>
              </a:rPr>
              <a:t> or lack-of-confidence leading to defensiveness, and </a:t>
            </a:r>
          </a:p>
          <a:p>
            <a:pPr marL="365125" indent="-282575" eaLnBrk="1" hangingPunct="1">
              <a:lnSpc>
                <a:spcPct val="90000"/>
              </a:lnSpc>
              <a:buFont typeface="Wingdings" charset="2"/>
              <a:buChar char="q"/>
            </a:pPr>
            <a:r>
              <a:rPr lang="en-US" altLang="en-US" sz="2200" i="1">
                <a:solidFill>
                  <a:srgbClr val="0070C0"/>
                </a:solidFill>
              </a:rPr>
              <a:t>Glory</a:t>
            </a:r>
            <a:r>
              <a:rPr lang="en-US" altLang="en-US" sz="2200">
                <a:solidFill>
                  <a:srgbClr val="0070C0"/>
                </a:solidFill>
              </a:rPr>
              <a:t> as everyone likes to think highly of themselves, and being equal, each thinks their own honor worth fighting for</a:t>
            </a:r>
            <a:endParaRPr lang="en-US" altLang="en-US" sz="2200" u="sng">
              <a:solidFill>
                <a:srgbClr val="0070C0"/>
              </a:solidFill>
            </a:endParaRPr>
          </a:p>
          <a:p>
            <a:pPr marL="365125" indent="-282575" eaLnBrk="1" hangingPunct="1">
              <a:lnSpc>
                <a:spcPct val="90000"/>
              </a:lnSpc>
              <a:buFont typeface="Wingdings 2" charset="2"/>
              <a:buNone/>
            </a:pPr>
            <a:endParaRPr lang="en-US" altLang="en-US" sz="2200"/>
          </a:p>
          <a:p>
            <a:pPr marL="365125" indent="-282575" eaLnBrk="1" hangingPunct="1">
              <a:lnSpc>
                <a:spcPct val="90000"/>
              </a:lnSpc>
              <a:buFont typeface="Wingdings 2" charset="2"/>
              <a:buNone/>
            </a:pPr>
            <a:endParaRPr lang="en-US" altLang="en-US" sz="2200"/>
          </a:p>
          <a:p>
            <a:pPr marL="365125" indent="-282575" eaLnBrk="1" hangingPunct="1">
              <a:lnSpc>
                <a:spcPct val="90000"/>
              </a:lnSpc>
              <a:buFont typeface="Wingdings" charset="2"/>
              <a:buChar char="ü"/>
            </a:pPr>
            <a:r>
              <a:rPr lang="en-US" altLang="en-US" sz="2200">
                <a:solidFill>
                  <a:srgbClr val="0070C0"/>
                </a:solidFill>
              </a:rPr>
              <a:t>Competition makes an individual or group invade another’s domain for gain</a:t>
            </a:r>
          </a:p>
          <a:p>
            <a:pPr marL="365125" indent="-282575" eaLnBrk="1" hangingPunct="1">
              <a:lnSpc>
                <a:spcPct val="90000"/>
              </a:lnSpc>
              <a:buFont typeface="Wingdings" charset="2"/>
              <a:buChar char="ü"/>
            </a:pPr>
            <a:r>
              <a:rPr lang="en-US" altLang="en-US" sz="2200">
                <a:solidFill>
                  <a:srgbClr val="0070C0"/>
                </a:solidFill>
              </a:rPr>
              <a:t>Diffidence encourages invasion for safety</a:t>
            </a:r>
          </a:p>
          <a:p>
            <a:pPr marL="365125" indent="-282575" eaLnBrk="1" hangingPunct="1">
              <a:lnSpc>
                <a:spcPct val="90000"/>
              </a:lnSpc>
              <a:buFont typeface="Wingdings" charset="2"/>
              <a:buChar char="ü"/>
            </a:pPr>
            <a:r>
              <a:rPr lang="en-US" altLang="en-US" sz="2200">
                <a:solidFill>
                  <a:srgbClr val="0070C0"/>
                </a:solidFill>
              </a:rPr>
              <a:t>Glory encourages invasion for reputation</a:t>
            </a:r>
          </a:p>
        </p:txBody>
      </p:sp>
      <p:sp>
        <p:nvSpPr>
          <p:cNvPr id="4" name="TextBox 3"/>
          <p:cNvSpPr txBox="1"/>
          <p:nvPr/>
        </p:nvSpPr>
        <p:spPr>
          <a:xfrm>
            <a:off x="6324600" y="5105400"/>
            <a:ext cx="2362200" cy="1200329"/>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eaLnBrk="1" hangingPunct="1">
              <a:defRPr/>
            </a:pPr>
            <a:r>
              <a:rPr lang="en-US" dirty="0"/>
              <a:t>What Iraq War arguments correspond to these causes?</a:t>
            </a:r>
          </a:p>
        </p:txBody>
      </p:sp>
    </p:spTree>
  </p:cSld>
  <p:clrMapOvr>
    <a:masterClrMapping/>
  </p:clrMapOvr>
  <p:transition spd="slow">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altLang="en-US" sz="3200">
                <a:solidFill>
                  <a:srgbClr val="11488B"/>
                </a:solidFill>
              </a:rPr>
              <a:t>The Condition of War (State of Nature)</a:t>
            </a:r>
          </a:p>
        </p:txBody>
      </p:sp>
      <p:sp>
        <p:nvSpPr>
          <p:cNvPr id="21506" name="Content Placeholder 2"/>
          <p:cNvSpPr>
            <a:spLocks noGrp="1"/>
          </p:cNvSpPr>
          <p:nvPr>
            <p:ph idx="1"/>
          </p:nvPr>
        </p:nvSpPr>
        <p:spPr>
          <a:xfrm>
            <a:off x="228600" y="4038600"/>
            <a:ext cx="4572000" cy="2667000"/>
          </a:xfrm>
        </p:spPr>
        <p:txBody>
          <a:bodyPr/>
          <a:lstStyle/>
          <a:p>
            <a:pPr marL="365125" indent="0" eaLnBrk="1" hangingPunct="1">
              <a:buFont typeface="Wingdings 2" charset="2"/>
              <a:buNone/>
            </a:pPr>
            <a:r>
              <a:rPr lang="en-US" altLang="en-US" sz="2800"/>
              <a:t>As by analogy,</a:t>
            </a:r>
          </a:p>
          <a:p>
            <a:pPr marL="365125" indent="0" eaLnBrk="1" hangingPunct="1">
              <a:buFont typeface="Wingdings 2" charset="2"/>
              <a:buNone/>
            </a:pPr>
            <a:endParaRPr lang="en-US" altLang="en-US" sz="2800">
              <a:latin typeface="Arial" charset="0"/>
            </a:endParaRPr>
          </a:p>
          <a:p>
            <a:pPr marL="885825" lvl="2" indent="0" eaLnBrk="1" hangingPunct="1">
              <a:buFont typeface="Wingdings 2" charset="2"/>
              <a:buNone/>
            </a:pPr>
            <a:r>
              <a:rPr lang="en-US" altLang="en-US">
                <a:solidFill>
                  <a:srgbClr val="C00000"/>
                </a:solidFill>
                <a:latin typeface="Arial" charset="0"/>
              </a:rPr>
              <a:t>“foul weather lies not in a shower or two of rain but in an inclination thereto of many days together”</a:t>
            </a:r>
          </a:p>
        </p:txBody>
      </p:sp>
      <p:pic>
        <p:nvPicPr>
          <p:cNvPr id="4" name="Picture 3" descr="150 Foul Weather.jpg"/>
          <p:cNvPicPr>
            <a:picLocks noChangeAspect="1"/>
          </p:cNvPicPr>
          <p:nvPr/>
        </p:nvPicPr>
        <p:blipFill>
          <a:blip r:embed="rId2"/>
          <a:stretch>
            <a:fillRect/>
          </a:stretch>
        </p:blipFill>
        <p:spPr>
          <a:xfrm>
            <a:off x="5105400" y="4114800"/>
            <a:ext cx="3759200" cy="2503627"/>
          </a:xfrm>
          <a:prstGeom prst="rect">
            <a:avLst/>
          </a:prstGeom>
          <a:effectLst>
            <a:glow rad="228600">
              <a:schemeClr val="accent2">
                <a:satMod val="175000"/>
                <a:alpha val="40000"/>
              </a:schemeClr>
            </a:glow>
          </a:effectLst>
        </p:spPr>
      </p:pic>
      <p:sp>
        <p:nvSpPr>
          <p:cNvPr id="21508" name="TextBox 4"/>
          <p:cNvSpPr txBox="1">
            <a:spLocks/>
          </p:cNvSpPr>
          <p:nvPr/>
        </p:nvSpPr>
        <p:spPr bwMode="auto">
          <a:xfrm>
            <a:off x="457200" y="1295400"/>
            <a:ext cx="82153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a:spcBef>
                <a:spcPct val="20000"/>
              </a:spcBef>
              <a:buFont typeface="Arial" charset="0"/>
              <a:buChar char="•"/>
              <a:defRPr sz="3200">
                <a:solidFill>
                  <a:schemeClr val="tx1"/>
                </a:solidFill>
                <a:latin typeface="Georgia" charset="0"/>
                <a:ea typeface="ＭＳ Ｐゴシック" charset="-128"/>
              </a:defRPr>
            </a:lvl1pPr>
            <a:lvl2pPr marL="37931725" indent="-37474525">
              <a:spcBef>
                <a:spcPct val="20000"/>
              </a:spcBef>
              <a:buFont typeface="Arial" charset="0"/>
              <a:buChar char="–"/>
              <a:defRPr sz="2800">
                <a:solidFill>
                  <a:schemeClr val="tx1"/>
                </a:solidFill>
                <a:latin typeface="Georgia" charset="0"/>
                <a:ea typeface="ＭＳ Ｐゴシック" charset="-128"/>
              </a:defRPr>
            </a:lvl2pPr>
            <a:lvl3pPr marL="885825">
              <a:spcBef>
                <a:spcPct val="20000"/>
              </a:spcBef>
              <a:buFont typeface="Arial" charset="0"/>
              <a:buChar char="•"/>
              <a:defRPr sz="2400">
                <a:solidFill>
                  <a:schemeClr val="tx1"/>
                </a:solidFill>
                <a:latin typeface="Georgia" charset="0"/>
                <a:ea typeface="ＭＳ Ｐゴシック" charset="-128"/>
              </a:defRPr>
            </a:lvl3pPr>
            <a:lvl4pPr marL="1600200" indent="-228600">
              <a:spcBef>
                <a:spcPct val="20000"/>
              </a:spcBef>
              <a:buFont typeface="Arial" charset="0"/>
              <a:buChar char="–"/>
              <a:defRPr sz="2000">
                <a:solidFill>
                  <a:schemeClr val="tx1"/>
                </a:solidFill>
                <a:latin typeface="Georgia" charset="0"/>
                <a:ea typeface="ＭＳ Ｐゴシック" charset="-128"/>
              </a:defRPr>
            </a:lvl4pPr>
            <a:lvl5pPr marL="2057400" indent="-228600">
              <a:spcBef>
                <a:spcPct val="20000"/>
              </a:spcBef>
              <a:buFont typeface="Arial" charset="0"/>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Georgia" charset="0"/>
                <a:ea typeface="ＭＳ Ｐゴシック" charset="-128"/>
              </a:defRPr>
            </a:lvl9pPr>
          </a:lstStyle>
          <a:p>
            <a:pPr eaLnBrk="1" hangingPunct="1">
              <a:lnSpc>
                <a:spcPct val="90000"/>
              </a:lnSpc>
              <a:spcBef>
                <a:spcPct val="0"/>
              </a:spcBef>
              <a:buFont typeface="Wingdings 2" charset="2"/>
              <a:buNone/>
            </a:pPr>
            <a:r>
              <a:rPr lang="en-US" altLang="en-US" sz="2600">
                <a:latin typeface="Arial" charset="0"/>
              </a:rPr>
              <a:t>The equality among us, combined with scarce goods, yields conflict. Hobbes calls that condition ‘war’, and tells us:</a:t>
            </a:r>
          </a:p>
          <a:p>
            <a:pPr eaLnBrk="1" hangingPunct="1">
              <a:lnSpc>
                <a:spcPct val="90000"/>
              </a:lnSpc>
              <a:spcBef>
                <a:spcPct val="0"/>
              </a:spcBef>
              <a:buFont typeface="Wingdings 2" charset="2"/>
              <a:buNone/>
            </a:pPr>
            <a:endParaRPr lang="en-US" altLang="en-US" sz="2600">
              <a:latin typeface="Arial" charset="0"/>
            </a:endParaRPr>
          </a:p>
          <a:p>
            <a:pPr lvl="2" eaLnBrk="1" hangingPunct="1">
              <a:lnSpc>
                <a:spcPct val="90000"/>
              </a:lnSpc>
              <a:spcBef>
                <a:spcPct val="0"/>
              </a:spcBef>
              <a:buFont typeface="Wingdings 2" charset="2"/>
              <a:buNone/>
            </a:pPr>
            <a:r>
              <a:rPr lang="en-US" altLang="en-US" sz="2600">
                <a:solidFill>
                  <a:srgbClr val="C00000"/>
                </a:solidFill>
                <a:latin typeface="Arial" charset="0"/>
              </a:rPr>
              <a:t>“war consists not in battle only or the act of fighting, but in a tract of time wherein the will to battle is sufficiently known”</a:t>
            </a:r>
          </a:p>
          <a:p>
            <a:pPr eaLnBrk="1" hangingPunct="1">
              <a:lnSpc>
                <a:spcPct val="80000"/>
              </a:lnSpc>
              <a:spcBef>
                <a:spcPct val="0"/>
              </a:spcBef>
              <a:buFontTx/>
              <a:buNone/>
            </a:pPr>
            <a:endParaRPr lang="en-US" altLang="en-US" sz="1700">
              <a:latin typeface="Arial" charset="0"/>
            </a:endParaRPr>
          </a:p>
        </p:txBody>
      </p:sp>
    </p:spTree>
  </p:cSld>
  <p:clrMapOvr>
    <a:masterClrMapping/>
  </p:clrMapOvr>
  <p:transition spd="slow">
    <p:rand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2218</TotalTime>
  <Words>1868</Words>
  <Application>Microsoft Macintosh PowerPoint</Application>
  <PresentationFormat>On-screen Show (4:3)</PresentationFormat>
  <Paragraphs>178</Paragraphs>
  <Slides>24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ＭＳ Ｐゴシック</vt:lpstr>
      <vt:lpstr>Arial</vt:lpstr>
      <vt:lpstr>Calibri</vt:lpstr>
      <vt:lpstr>Georgia</vt:lpstr>
      <vt:lpstr>Gill Sans MT</vt:lpstr>
      <vt:lpstr>Times New Roman</vt:lpstr>
      <vt:lpstr>Trebuchet MS</vt:lpstr>
      <vt:lpstr>Verdana</vt:lpstr>
      <vt:lpstr>Wingdings</vt:lpstr>
      <vt:lpstr>Wingdings 2</vt:lpstr>
      <vt:lpstr>Office Theme</vt:lpstr>
      <vt:lpstr>Thomas Hobbes Leviathan</vt:lpstr>
      <vt:lpstr>PowerPoint Presentation</vt:lpstr>
      <vt:lpstr>Thomas Hobbes</vt:lpstr>
      <vt:lpstr>Leviathan</vt:lpstr>
      <vt:lpstr>Human Nature</vt:lpstr>
      <vt:lpstr>Hobbes Tries to Modernize Ethics</vt:lpstr>
      <vt:lpstr>Equality</vt:lpstr>
      <vt:lpstr>Equality</vt:lpstr>
      <vt:lpstr>The Condition of War (State of Nature)</vt:lpstr>
      <vt:lpstr>The Condition of War (State of Nature)</vt:lpstr>
      <vt:lpstr>The Condition of War (State of Nature)</vt:lpstr>
      <vt:lpstr>The Condition of War (State of Nature)</vt:lpstr>
      <vt:lpstr>The Condition of War (State of Nature)</vt:lpstr>
      <vt:lpstr>The Condition of War (State of Nature)</vt:lpstr>
      <vt:lpstr>Securing Peace</vt:lpstr>
      <vt:lpstr>Right of Nature, Laws of Nature</vt:lpstr>
      <vt:lpstr>Right of Nature, Laws of Nature</vt:lpstr>
      <vt:lpstr>Right of Nature, Laws of Nature</vt:lpstr>
      <vt:lpstr>Laws of Nature</vt:lpstr>
      <vt:lpstr>Contracts</vt:lpstr>
      <vt:lpstr>Contracts</vt:lpstr>
      <vt:lpstr>Laws of Nature</vt:lpstr>
      <vt:lpstr>The Sovereign</vt:lpstr>
      <vt:lpstr>Come back, King!</vt:lpstr>
    </vt:vector>
  </TitlesOfParts>
  <Company>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Thomas Hobbes’ Leviathan</dc:title>
  <dc:creator>Steve Aspenson</dc:creator>
  <cp:lastModifiedBy>Steve Aspenson</cp:lastModifiedBy>
  <cp:revision>144</cp:revision>
  <dcterms:created xsi:type="dcterms:W3CDTF">2014-05-02T20:22:15Z</dcterms:created>
  <dcterms:modified xsi:type="dcterms:W3CDTF">2018-10-08T14:12:03Z</dcterms:modified>
</cp:coreProperties>
</file>