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72" r:id="rId1"/>
  </p:sldMasterIdLst>
  <p:notesMasterIdLst>
    <p:notesMasterId r:id="rId41"/>
  </p:notesMasterIdLst>
  <p:handoutMasterIdLst>
    <p:handoutMasterId r:id="rId42"/>
  </p:handoutMasterIdLst>
  <p:sldIdLst>
    <p:sldId id="256" r:id="rId2"/>
    <p:sldId id="258" r:id="rId3"/>
    <p:sldId id="259" r:id="rId4"/>
    <p:sldId id="260" r:id="rId5"/>
    <p:sldId id="277" r:id="rId6"/>
    <p:sldId id="286" r:id="rId7"/>
    <p:sldId id="298" r:id="rId8"/>
    <p:sldId id="278" r:id="rId9"/>
    <p:sldId id="279" r:id="rId10"/>
    <p:sldId id="280" r:id="rId11"/>
    <p:sldId id="287" r:id="rId12"/>
    <p:sldId id="288" r:id="rId13"/>
    <p:sldId id="281" r:id="rId14"/>
    <p:sldId id="297" r:id="rId15"/>
    <p:sldId id="261" r:id="rId16"/>
    <p:sldId id="262" r:id="rId17"/>
    <p:sldId id="263" r:id="rId18"/>
    <p:sldId id="264" r:id="rId19"/>
    <p:sldId id="265" r:id="rId20"/>
    <p:sldId id="266" r:id="rId21"/>
    <p:sldId id="267" r:id="rId22"/>
    <p:sldId id="268" r:id="rId23"/>
    <p:sldId id="282" r:id="rId24"/>
    <p:sldId id="289" r:id="rId25"/>
    <p:sldId id="292" r:id="rId26"/>
    <p:sldId id="293" r:id="rId27"/>
    <p:sldId id="269" r:id="rId28"/>
    <p:sldId id="294" r:id="rId29"/>
    <p:sldId id="270" r:id="rId30"/>
    <p:sldId id="271" r:id="rId31"/>
    <p:sldId id="272" r:id="rId32"/>
    <p:sldId id="273" r:id="rId33"/>
    <p:sldId id="274" r:id="rId34"/>
    <p:sldId id="295" r:id="rId35"/>
    <p:sldId id="275" r:id="rId36"/>
    <p:sldId id="276" r:id="rId37"/>
    <p:sldId id="296" r:id="rId38"/>
    <p:sldId id="300" r:id="rId39"/>
    <p:sldId id="29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D"/>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59" autoAdjust="0"/>
    <p:restoredTop sz="94660"/>
  </p:normalViewPr>
  <p:slideViewPr>
    <p:cSldViewPr snapToGrid="0">
      <p:cViewPr varScale="1">
        <p:scale>
          <a:sx n="189" d="100"/>
          <a:sy n="189" d="100"/>
        </p:scale>
        <p:origin x="13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7DE42-C94C-1644-A214-607F537FD5C4}"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2DAE4E0D-8D65-C64C-9DEB-D22DB2F40DB9}">
      <dgm:prSet phldrT="[Text]"/>
      <dgm:spPr/>
      <dgm:t>
        <a:bodyPr/>
        <a:lstStyle/>
        <a:p>
          <a:r>
            <a:rPr lang="en-US" dirty="0" smtClean="0"/>
            <a:t>Return to Nature</a:t>
          </a:r>
        </a:p>
        <a:p>
          <a:r>
            <a:rPr lang="en-US" dirty="0" smtClean="0"/>
            <a:t>(includes Daoism)</a:t>
          </a:r>
          <a:endParaRPr lang="en-US" dirty="0"/>
        </a:p>
      </dgm:t>
    </dgm:pt>
    <dgm:pt modelId="{0C54631B-A0EA-F14E-9A8C-6AD47FFCF772}" type="parTrans" cxnId="{D1DEE377-F282-8A44-84CA-44214F941432}">
      <dgm:prSet/>
      <dgm:spPr/>
      <dgm:t>
        <a:bodyPr/>
        <a:lstStyle/>
        <a:p>
          <a:endParaRPr lang="en-US"/>
        </a:p>
      </dgm:t>
    </dgm:pt>
    <dgm:pt modelId="{0F8E9ECA-D11E-4B40-B250-5B803A23A1BF}" type="sibTrans" cxnId="{D1DEE377-F282-8A44-84CA-44214F941432}">
      <dgm:prSet/>
      <dgm:spPr/>
      <dgm:t>
        <a:bodyPr/>
        <a:lstStyle/>
        <a:p>
          <a:endParaRPr lang="en-US"/>
        </a:p>
      </dgm:t>
    </dgm:pt>
    <dgm:pt modelId="{9726BFE7-707D-364E-A1A3-7395C1EEB542}">
      <dgm:prSet phldrT="[Text]"/>
      <dgm:spPr/>
      <dgm:t>
        <a:bodyPr/>
        <a:lstStyle/>
        <a:p>
          <a:r>
            <a:rPr lang="en-US" dirty="0" smtClean="0"/>
            <a:t>Realism</a:t>
          </a:r>
          <a:endParaRPr lang="en-US" dirty="0"/>
        </a:p>
      </dgm:t>
    </dgm:pt>
    <dgm:pt modelId="{9F8E6513-CD40-5946-A2E7-88ACECC0ECB4}" type="parTrans" cxnId="{3C09585F-A016-A549-A036-F821B158AF15}">
      <dgm:prSet/>
      <dgm:spPr/>
      <dgm:t>
        <a:bodyPr/>
        <a:lstStyle/>
        <a:p>
          <a:endParaRPr lang="en-US"/>
        </a:p>
      </dgm:t>
    </dgm:pt>
    <dgm:pt modelId="{9A01A0C2-4C67-E147-8B11-5FA8BE6065C9}" type="sibTrans" cxnId="{3C09585F-A016-A549-A036-F821B158AF15}">
      <dgm:prSet/>
      <dgm:spPr/>
      <dgm:t>
        <a:bodyPr/>
        <a:lstStyle/>
        <a:p>
          <a:endParaRPr lang="en-US"/>
        </a:p>
      </dgm:t>
    </dgm:pt>
    <dgm:pt modelId="{06C02B67-D42F-544D-BFF4-4F938D19F42D}">
      <dgm:prSet phldrT="[Text]"/>
      <dgm:spPr/>
      <dgm:t>
        <a:bodyPr/>
        <a:lstStyle/>
        <a:p>
          <a:r>
            <a:rPr lang="en-US" dirty="0" smtClean="0"/>
            <a:t>Give up Already! (General Pessimism)</a:t>
          </a:r>
          <a:endParaRPr lang="en-US" dirty="0"/>
        </a:p>
      </dgm:t>
    </dgm:pt>
    <dgm:pt modelId="{0C8DF6F2-525C-9347-A0E5-3E2EB3633660}" type="parTrans" cxnId="{AB59C8E4-86BB-0742-958A-7F5079035707}">
      <dgm:prSet/>
      <dgm:spPr/>
      <dgm:t>
        <a:bodyPr/>
        <a:lstStyle/>
        <a:p>
          <a:endParaRPr lang="en-US"/>
        </a:p>
      </dgm:t>
    </dgm:pt>
    <dgm:pt modelId="{2C901B38-7275-C144-BEF3-54DF817A5D01}" type="sibTrans" cxnId="{AB59C8E4-86BB-0742-958A-7F5079035707}">
      <dgm:prSet/>
      <dgm:spPr/>
      <dgm:t>
        <a:bodyPr/>
        <a:lstStyle/>
        <a:p>
          <a:endParaRPr lang="en-US"/>
        </a:p>
      </dgm:t>
    </dgm:pt>
    <dgm:pt modelId="{3ECC9ABA-9C0F-0643-AD7C-B4CA258DFA46}">
      <dgm:prSet phldrT="[Text]"/>
      <dgm:spPr/>
      <dgm:t>
        <a:bodyPr/>
        <a:lstStyle/>
        <a:p>
          <a:r>
            <a:rPr lang="en-US" dirty="0" smtClean="0"/>
            <a:t>Let’s Fix This! </a:t>
          </a:r>
        </a:p>
        <a:p>
          <a:r>
            <a:rPr lang="en-US" dirty="0" smtClean="0"/>
            <a:t>(Activists)</a:t>
          </a:r>
          <a:endParaRPr lang="en-US" dirty="0"/>
        </a:p>
      </dgm:t>
    </dgm:pt>
    <dgm:pt modelId="{015D2F57-5578-5E45-9172-4490BCFC5E0B}" type="parTrans" cxnId="{4021B24A-70BD-1F42-AAD8-DCC3C843EB31}">
      <dgm:prSet/>
      <dgm:spPr/>
      <dgm:t>
        <a:bodyPr/>
        <a:lstStyle/>
        <a:p>
          <a:endParaRPr lang="en-US"/>
        </a:p>
      </dgm:t>
    </dgm:pt>
    <dgm:pt modelId="{6696FD46-EAED-3A42-8BCC-B338652215F5}" type="sibTrans" cxnId="{4021B24A-70BD-1F42-AAD8-DCC3C843EB31}">
      <dgm:prSet/>
      <dgm:spPr/>
      <dgm:t>
        <a:bodyPr/>
        <a:lstStyle/>
        <a:p>
          <a:endParaRPr lang="en-US"/>
        </a:p>
      </dgm:t>
    </dgm:pt>
    <dgm:pt modelId="{D0E4ACC9-A143-C747-AC9E-A92BF5D90965}">
      <dgm:prSet phldrT="[Text]"/>
      <dgm:spPr/>
      <dgm:t>
        <a:bodyPr/>
        <a:lstStyle/>
        <a:p>
          <a:r>
            <a:rPr lang="en-US" dirty="0" smtClean="0"/>
            <a:t>Confucianism</a:t>
          </a:r>
          <a:endParaRPr lang="en-US" dirty="0"/>
        </a:p>
      </dgm:t>
    </dgm:pt>
    <dgm:pt modelId="{01CDC124-7B84-2844-9240-E6C30AC10C56}" type="parTrans" cxnId="{A77D852C-BAA6-3542-8ED0-BBB0E0055E66}">
      <dgm:prSet/>
      <dgm:spPr/>
      <dgm:t>
        <a:bodyPr/>
        <a:lstStyle/>
        <a:p>
          <a:endParaRPr lang="en-US"/>
        </a:p>
      </dgm:t>
    </dgm:pt>
    <dgm:pt modelId="{FD818C65-4F1A-C24A-BEA7-9382DB859767}" type="sibTrans" cxnId="{A77D852C-BAA6-3542-8ED0-BBB0E0055E66}">
      <dgm:prSet/>
      <dgm:spPr/>
      <dgm:t>
        <a:bodyPr/>
        <a:lstStyle/>
        <a:p>
          <a:endParaRPr lang="en-US"/>
        </a:p>
      </dgm:t>
    </dgm:pt>
    <dgm:pt modelId="{FCD75E6A-0DCF-BA46-81C8-3AA71BED9384}">
      <dgm:prSet phldrT="[Text]"/>
      <dgm:spPr/>
      <dgm:t>
        <a:bodyPr/>
        <a:lstStyle/>
        <a:p>
          <a:r>
            <a:rPr lang="en-US" dirty="0" smtClean="0"/>
            <a:t>Mohism</a:t>
          </a:r>
          <a:endParaRPr lang="en-US" dirty="0"/>
        </a:p>
      </dgm:t>
    </dgm:pt>
    <dgm:pt modelId="{6E38A79A-034B-6046-AA19-8F9AA7484B6B}" type="parTrans" cxnId="{AD0F6B1C-6C99-C842-A3A2-6F443828C600}">
      <dgm:prSet/>
      <dgm:spPr/>
      <dgm:t>
        <a:bodyPr/>
        <a:lstStyle/>
        <a:p>
          <a:endParaRPr lang="en-US"/>
        </a:p>
      </dgm:t>
    </dgm:pt>
    <dgm:pt modelId="{B768C6D5-593E-B148-B97D-5D6C5F2D0F84}" type="sibTrans" cxnId="{AD0F6B1C-6C99-C842-A3A2-6F443828C600}">
      <dgm:prSet/>
      <dgm:spPr/>
      <dgm:t>
        <a:bodyPr/>
        <a:lstStyle/>
        <a:p>
          <a:endParaRPr lang="en-US"/>
        </a:p>
      </dgm:t>
    </dgm:pt>
    <dgm:pt modelId="{E0890C95-0403-1343-A6AF-2E2333BE6901}">
      <dgm:prSet phldrT="[Text]"/>
      <dgm:spPr/>
      <dgm:t>
        <a:bodyPr/>
        <a:lstStyle/>
        <a:p>
          <a:r>
            <a:rPr lang="en-US" dirty="0" smtClean="0"/>
            <a:t>Mengzi</a:t>
          </a:r>
          <a:endParaRPr lang="en-US" dirty="0"/>
        </a:p>
      </dgm:t>
    </dgm:pt>
    <dgm:pt modelId="{3A974DD9-9AEE-A84B-B2A6-DE1DC3CADB1F}" type="parTrans" cxnId="{0C832EFB-2E2F-BD42-8636-540CB9277377}">
      <dgm:prSet/>
      <dgm:spPr/>
      <dgm:t>
        <a:bodyPr/>
        <a:lstStyle/>
        <a:p>
          <a:endParaRPr lang="en-US"/>
        </a:p>
      </dgm:t>
    </dgm:pt>
    <dgm:pt modelId="{7737C9FA-8F74-9F4A-A686-68787F31C400}" type="sibTrans" cxnId="{0C832EFB-2E2F-BD42-8636-540CB9277377}">
      <dgm:prSet/>
      <dgm:spPr/>
      <dgm:t>
        <a:bodyPr/>
        <a:lstStyle/>
        <a:p>
          <a:endParaRPr lang="en-US"/>
        </a:p>
      </dgm:t>
    </dgm:pt>
    <dgm:pt modelId="{B773C031-68E6-F64D-80FD-636259835EEE}">
      <dgm:prSet phldrT="[Text]"/>
      <dgm:spPr/>
      <dgm:t>
        <a:bodyPr/>
        <a:lstStyle/>
        <a:p>
          <a:r>
            <a:rPr lang="en-US" dirty="0" smtClean="0"/>
            <a:t>Xunzi</a:t>
          </a:r>
          <a:endParaRPr lang="en-US" dirty="0"/>
        </a:p>
      </dgm:t>
    </dgm:pt>
    <dgm:pt modelId="{5A8501BB-9291-3C4C-BA29-F077EF82FE1D}" type="parTrans" cxnId="{D81055EB-EE09-7E4B-8709-017FF8EBC638}">
      <dgm:prSet/>
      <dgm:spPr/>
      <dgm:t>
        <a:bodyPr/>
        <a:lstStyle/>
        <a:p>
          <a:endParaRPr lang="en-US"/>
        </a:p>
      </dgm:t>
    </dgm:pt>
    <dgm:pt modelId="{42DD4926-A237-EE43-8F61-BC66B9D90C7E}" type="sibTrans" cxnId="{D81055EB-EE09-7E4B-8709-017FF8EBC638}">
      <dgm:prSet/>
      <dgm:spPr/>
      <dgm:t>
        <a:bodyPr/>
        <a:lstStyle/>
        <a:p>
          <a:endParaRPr lang="en-US"/>
        </a:p>
      </dgm:t>
    </dgm:pt>
    <dgm:pt modelId="{C0463C5B-38B5-AE49-92A6-90581FEAD8A4}">
      <dgm:prSet phldrT="[Text]"/>
      <dgm:spPr/>
      <dgm:t>
        <a:bodyPr/>
        <a:lstStyle/>
        <a:p>
          <a:r>
            <a:rPr lang="en-US" dirty="0" smtClean="0"/>
            <a:t>Dong Zhongshu</a:t>
          </a:r>
          <a:endParaRPr lang="en-US" dirty="0"/>
        </a:p>
      </dgm:t>
    </dgm:pt>
    <dgm:pt modelId="{ACD4961F-889E-DB46-961E-A1F315E6F41A}" type="parTrans" cxnId="{0219F999-0DBF-CB4A-A0C1-5CE11793EFF5}">
      <dgm:prSet/>
      <dgm:spPr/>
      <dgm:t>
        <a:bodyPr/>
        <a:lstStyle/>
        <a:p>
          <a:endParaRPr lang="en-US"/>
        </a:p>
      </dgm:t>
    </dgm:pt>
    <dgm:pt modelId="{CCFFE058-6540-154D-98CE-1BF1758C465B}" type="sibTrans" cxnId="{0219F999-0DBF-CB4A-A0C1-5CE11793EFF5}">
      <dgm:prSet/>
      <dgm:spPr/>
      <dgm:t>
        <a:bodyPr/>
        <a:lstStyle/>
        <a:p>
          <a:endParaRPr lang="en-US"/>
        </a:p>
      </dgm:t>
    </dgm:pt>
    <dgm:pt modelId="{50BC0334-B436-254A-B20B-247A20F153EC}" type="pres">
      <dgm:prSet presAssocID="{8FA7DE42-C94C-1644-A214-607F537FD5C4}" presName="hierChild1" presStyleCnt="0">
        <dgm:presLayoutVars>
          <dgm:chPref val="1"/>
          <dgm:dir/>
          <dgm:animOne val="branch"/>
          <dgm:animLvl val="lvl"/>
          <dgm:resizeHandles/>
        </dgm:presLayoutVars>
      </dgm:prSet>
      <dgm:spPr/>
      <dgm:t>
        <a:bodyPr/>
        <a:lstStyle/>
        <a:p>
          <a:endParaRPr lang="en-US"/>
        </a:p>
      </dgm:t>
    </dgm:pt>
    <dgm:pt modelId="{61B9E8CC-7102-8C45-A714-6E9E02596867}" type="pres">
      <dgm:prSet presAssocID="{2DAE4E0D-8D65-C64C-9DEB-D22DB2F40DB9}" presName="hierRoot1" presStyleCnt="0"/>
      <dgm:spPr/>
    </dgm:pt>
    <dgm:pt modelId="{0AEDEDC4-984D-7545-A070-7B84B7596A1C}" type="pres">
      <dgm:prSet presAssocID="{2DAE4E0D-8D65-C64C-9DEB-D22DB2F40DB9}" presName="composite" presStyleCnt="0"/>
      <dgm:spPr/>
    </dgm:pt>
    <dgm:pt modelId="{EA59D851-BB14-264C-9ACF-FB1E7156B93E}" type="pres">
      <dgm:prSet presAssocID="{2DAE4E0D-8D65-C64C-9DEB-D22DB2F40DB9}" presName="background" presStyleLbl="node0" presStyleIdx="0" presStyleCnt="3"/>
      <dgm:spPr/>
    </dgm:pt>
    <dgm:pt modelId="{3427A45B-03D9-5646-B9AD-45E349A7B12D}" type="pres">
      <dgm:prSet presAssocID="{2DAE4E0D-8D65-C64C-9DEB-D22DB2F40DB9}" presName="text" presStyleLbl="fgAcc0" presStyleIdx="0" presStyleCnt="3">
        <dgm:presLayoutVars>
          <dgm:chPref val="3"/>
        </dgm:presLayoutVars>
      </dgm:prSet>
      <dgm:spPr/>
      <dgm:t>
        <a:bodyPr/>
        <a:lstStyle/>
        <a:p>
          <a:endParaRPr lang="en-US"/>
        </a:p>
      </dgm:t>
    </dgm:pt>
    <dgm:pt modelId="{F4D31319-021D-0248-83B1-188133FEEB68}" type="pres">
      <dgm:prSet presAssocID="{2DAE4E0D-8D65-C64C-9DEB-D22DB2F40DB9}" presName="hierChild2" presStyleCnt="0"/>
      <dgm:spPr/>
    </dgm:pt>
    <dgm:pt modelId="{B3E87EB0-B895-D54F-A328-698113B3C361}" type="pres">
      <dgm:prSet presAssocID="{06C02B67-D42F-544D-BFF4-4F938D19F42D}" presName="hierRoot1" presStyleCnt="0"/>
      <dgm:spPr/>
    </dgm:pt>
    <dgm:pt modelId="{E1D20A2F-A11D-7C43-846E-FBFFDB171DBB}" type="pres">
      <dgm:prSet presAssocID="{06C02B67-D42F-544D-BFF4-4F938D19F42D}" presName="composite" presStyleCnt="0"/>
      <dgm:spPr/>
    </dgm:pt>
    <dgm:pt modelId="{0D0467D4-B20A-1148-8E48-DBBF266186D2}" type="pres">
      <dgm:prSet presAssocID="{06C02B67-D42F-544D-BFF4-4F938D19F42D}" presName="background" presStyleLbl="node0" presStyleIdx="1" presStyleCnt="3"/>
      <dgm:spPr/>
    </dgm:pt>
    <dgm:pt modelId="{A4BE139C-113C-A74C-BB4D-0C72773EBD1A}" type="pres">
      <dgm:prSet presAssocID="{06C02B67-D42F-544D-BFF4-4F938D19F42D}" presName="text" presStyleLbl="fgAcc0" presStyleIdx="1" presStyleCnt="3">
        <dgm:presLayoutVars>
          <dgm:chPref val="3"/>
        </dgm:presLayoutVars>
      </dgm:prSet>
      <dgm:spPr/>
      <dgm:t>
        <a:bodyPr/>
        <a:lstStyle/>
        <a:p>
          <a:endParaRPr lang="en-US"/>
        </a:p>
      </dgm:t>
    </dgm:pt>
    <dgm:pt modelId="{CAAB0016-B002-D847-A108-232AC67B168C}" type="pres">
      <dgm:prSet presAssocID="{06C02B67-D42F-544D-BFF4-4F938D19F42D}" presName="hierChild2" presStyleCnt="0"/>
      <dgm:spPr/>
    </dgm:pt>
    <dgm:pt modelId="{75E048DC-D3A2-4A4B-A672-A394EA0A4E9B}" type="pres">
      <dgm:prSet presAssocID="{3ECC9ABA-9C0F-0643-AD7C-B4CA258DFA46}" presName="hierRoot1" presStyleCnt="0"/>
      <dgm:spPr/>
    </dgm:pt>
    <dgm:pt modelId="{48A6FDCC-5B6F-DA45-BA41-87D8BCE72FAD}" type="pres">
      <dgm:prSet presAssocID="{3ECC9ABA-9C0F-0643-AD7C-B4CA258DFA46}" presName="composite" presStyleCnt="0"/>
      <dgm:spPr/>
    </dgm:pt>
    <dgm:pt modelId="{9411B523-140A-E648-A53E-BA145BB597AF}" type="pres">
      <dgm:prSet presAssocID="{3ECC9ABA-9C0F-0643-AD7C-B4CA258DFA46}" presName="background" presStyleLbl="node0" presStyleIdx="2" presStyleCnt="3"/>
      <dgm:spPr/>
    </dgm:pt>
    <dgm:pt modelId="{2085C3D3-0696-9943-B2A6-3852E5F8131B}" type="pres">
      <dgm:prSet presAssocID="{3ECC9ABA-9C0F-0643-AD7C-B4CA258DFA46}" presName="text" presStyleLbl="fgAcc0" presStyleIdx="2" presStyleCnt="3">
        <dgm:presLayoutVars>
          <dgm:chPref val="3"/>
        </dgm:presLayoutVars>
      </dgm:prSet>
      <dgm:spPr/>
      <dgm:t>
        <a:bodyPr/>
        <a:lstStyle/>
        <a:p>
          <a:endParaRPr lang="en-US"/>
        </a:p>
      </dgm:t>
    </dgm:pt>
    <dgm:pt modelId="{CF6F77E4-6585-5248-8EF7-A34854B0042A}" type="pres">
      <dgm:prSet presAssocID="{3ECC9ABA-9C0F-0643-AD7C-B4CA258DFA46}" presName="hierChild2" presStyleCnt="0"/>
      <dgm:spPr/>
    </dgm:pt>
    <dgm:pt modelId="{A4A387B1-94AA-704D-AA8D-9D3D7C3A18DC}" type="pres">
      <dgm:prSet presAssocID="{9F8E6513-CD40-5946-A2E7-88ACECC0ECB4}" presName="Name10" presStyleLbl="parChTrans1D2" presStyleIdx="0" presStyleCnt="3"/>
      <dgm:spPr/>
      <dgm:t>
        <a:bodyPr/>
        <a:lstStyle/>
        <a:p>
          <a:endParaRPr lang="en-US"/>
        </a:p>
      </dgm:t>
    </dgm:pt>
    <dgm:pt modelId="{9D237EA3-52BF-EA45-8E65-C9E701BEDEE7}" type="pres">
      <dgm:prSet presAssocID="{9726BFE7-707D-364E-A1A3-7395C1EEB542}" presName="hierRoot2" presStyleCnt="0"/>
      <dgm:spPr/>
    </dgm:pt>
    <dgm:pt modelId="{A8AE6B71-FDD6-3944-A4DA-CA26E11C0B93}" type="pres">
      <dgm:prSet presAssocID="{9726BFE7-707D-364E-A1A3-7395C1EEB542}" presName="composite2" presStyleCnt="0"/>
      <dgm:spPr/>
    </dgm:pt>
    <dgm:pt modelId="{F0AFE14F-2329-044B-B546-6CA89EAD5EB0}" type="pres">
      <dgm:prSet presAssocID="{9726BFE7-707D-364E-A1A3-7395C1EEB542}" presName="background2" presStyleLbl="node2" presStyleIdx="0" presStyleCnt="3"/>
      <dgm:spPr/>
    </dgm:pt>
    <dgm:pt modelId="{7895F6F2-7310-7845-AE7F-13A87EB93E5A}" type="pres">
      <dgm:prSet presAssocID="{9726BFE7-707D-364E-A1A3-7395C1EEB542}" presName="text2" presStyleLbl="fgAcc2" presStyleIdx="0" presStyleCnt="3">
        <dgm:presLayoutVars>
          <dgm:chPref val="3"/>
        </dgm:presLayoutVars>
      </dgm:prSet>
      <dgm:spPr/>
      <dgm:t>
        <a:bodyPr/>
        <a:lstStyle/>
        <a:p>
          <a:endParaRPr lang="en-US"/>
        </a:p>
      </dgm:t>
    </dgm:pt>
    <dgm:pt modelId="{862BE279-1C25-4749-A97B-4E42A37F70A8}" type="pres">
      <dgm:prSet presAssocID="{9726BFE7-707D-364E-A1A3-7395C1EEB542}" presName="hierChild3" presStyleCnt="0"/>
      <dgm:spPr/>
    </dgm:pt>
    <dgm:pt modelId="{E1D90411-ED86-CA4F-AFA8-C2DC74ADCE06}" type="pres">
      <dgm:prSet presAssocID="{01CDC124-7B84-2844-9240-E6C30AC10C56}" presName="Name10" presStyleLbl="parChTrans1D2" presStyleIdx="1" presStyleCnt="3"/>
      <dgm:spPr/>
      <dgm:t>
        <a:bodyPr/>
        <a:lstStyle/>
        <a:p>
          <a:endParaRPr lang="en-US"/>
        </a:p>
      </dgm:t>
    </dgm:pt>
    <dgm:pt modelId="{43D5082F-4C65-AB4D-AA72-091FEC5FD559}" type="pres">
      <dgm:prSet presAssocID="{D0E4ACC9-A143-C747-AC9E-A92BF5D90965}" presName="hierRoot2" presStyleCnt="0"/>
      <dgm:spPr/>
    </dgm:pt>
    <dgm:pt modelId="{32192149-CB3C-524A-9F1D-509AF5AAD4B4}" type="pres">
      <dgm:prSet presAssocID="{D0E4ACC9-A143-C747-AC9E-A92BF5D90965}" presName="composite2" presStyleCnt="0"/>
      <dgm:spPr/>
    </dgm:pt>
    <dgm:pt modelId="{DD984BE5-356A-854A-835A-5E390D3D7A01}" type="pres">
      <dgm:prSet presAssocID="{D0E4ACC9-A143-C747-AC9E-A92BF5D90965}" presName="background2" presStyleLbl="node2" presStyleIdx="1" presStyleCnt="3"/>
      <dgm:spPr/>
    </dgm:pt>
    <dgm:pt modelId="{E74C3585-A9C9-604E-92E6-0ADB9FD2A5E7}" type="pres">
      <dgm:prSet presAssocID="{D0E4ACC9-A143-C747-AC9E-A92BF5D90965}" presName="text2" presStyleLbl="fgAcc2" presStyleIdx="1" presStyleCnt="3" custScaleY="60370">
        <dgm:presLayoutVars>
          <dgm:chPref val="3"/>
        </dgm:presLayoutVars>
      </dgm:prSet>
      <dgm:spPr/>
      <dgm:t>
        <a:bodyPr/>
        <a:lstStyle/>
        <a:p>
          <a:endParaRPr lang="en-US"/>
        </a:p>
      </dgm:t>
    </dgm:pt>
    <dgm:pt modelId="{78AD104E-13D9-304F-9D09-3933007B0F14}" type="pres">
      <dgm:prSet presAssocID="{D0E4ACC9-A143-C747-AC9E-A92BF5D90965}" presName="hierChild3" presStyleCnt="0"/>
      <dgm:spPr/>
    </dgm:pt>
    <dgm:pt modelId="{5ADF9839-C7E4-4041-A521-CECF6500CE91}" type="pres">
      <dgm:prSet presAssocID="{3A974DD9-9AEE-A84B-B2A6-DE1DC3CADB1F}" presName="Name17" presStyleLbl="parChTrans1D3" presStyleIdx="0" presStyleCnt="2"/>
      <dgm:spPr/>
      <dgm:t>
        <a:bodyPr/>
        <a:lstStyle/>
        <a:p>
          <a:endParaRPr lang="en-US"/>
        </a:p>
      </dgm:t>
    </dgm:pt>
    <dgm:pt modelId="{504AF066-2843-E244-AA71-552256A82ACF}" type="pres">
      <dgm:prSet presAssocID="{E0890C95-0403-1343-A6AF-2E2333BE6901}" presName="hierRoot3" presStyleCnt="0"/>
      <dgm:spPr/>
    </dgm:pt>
    <dgm:pt modelId="{B3FA0696-DF21-1F45-9794-9265D4967787}" type="pres">
      <dgm:prSet presAssocID="{E0890C95-0403-1343-A6AF-2E2333BE6901}" presName="composite3" presStyleCnt="0"/>
      <dgm:spPr/>
    </dgm:pt>
    <dgm:pt modelId="{C4B2A3D5-D937-4B4F-9845-402012BB65F8}" type="pres">
      <dgm:prSet presAssocID="{E0890C95-0403-1343-A6AF-2E2333BE6901}" presName="background3" presStyleLbl="node3" presStyleIdx="0" presStyleCnt="2"/>
      <dgm:spPr/>
    </dgm:pt>
    <dgm:pt modelId="{9885BF80-194E-314E-BEC7-2889EA4F1FE4}" type="pres">
      <dgm:prSet presAssocID="{E0890C95-0403-1343-A6AF-2E2333BE6901}" presName="text3" presStyleLbl="fgAcc3" presStyleIdx="0" presStyleCnt="2">
        <dgm:presLayoutVars>
          <dgm:chPref val="3"/>
        </dgm:presLayoutVars>
      </dgm:prSet>
      <dgm:spPr/>
      <dgm:t>
        <a:bodyPr/>
        <a:lstStyle/>
        <a:p>
          <a:endParaRPr lang="en-US"/>
        </a:p>
      </dgm:t>
    </dgm:pt>
    <dgm:pt modelId="{216DF75B-2118-DE4F-8BCB-E6B9089E5C3C}" type="pres">
      <dgm:prSet presAssocID="{E0890C95-0403-1343-A6AF-2E2333BE6901}" presName="hierChild4" presStyleCnt="0"/>
      <dgm:spPr/>
    </dgm:pt>
    <dgm:pt modelId="{DED85A94-47C0-FE47-9AE1-9FC00869ADAE}" type="pres">
      <dgm:prSet presAssocID="{5A8501BB-9291-3C4C-BA29-F077EF82FE1D}" presName="Name17" presStyleLbl="parChTrans1D3" presStyleIdx="1" presStyleCnt="2"/>
      <dgm:spPr/>
      <dgm:t>
        <a:bodyPr/>
        <a:lstStyle/>
        <a:p>
          <a:endParaRPr lang="en-US"/>
        </a:p>
      </dgm:t>
    </dgm:pt>
    <dgm:pt modelId="{7F686618-AECB-B84C-A3CD-8AB3D3ECDAD5}" type="pres">
      <dgm:prSet presAssocID="{B773C031-68E6-F64D-80FD-636259835EEE}" presName="hierRoot3" presStyleCnt="0"/>
      <dgm:spPr/>
    </dgm:pt>
    <dgm:pt modelId="{BE97A74C-4C21-6E41-97D8-69C6EAB302F1}" type="pres">
      <dgm:prSet presAssocID="{B773C031-68E6-F64D-80FD-636259835EEE}" presName="composite3" presStyleCnt="0"/>
      <dgm:spPr/>
    </dgm:pt>
    <dgm:pt modelId="{D8E8A2F6-58AF-4D46-A57F-2D8AD6AD4289}" type="pres">
      <dgm:prSet presAssocID="{B773C031-68E6-F64D-80FD-636259835EEE}" presName="background3" presStyleLbl="node3" presStyleIdx="1" presStyleCnt="2"/>
      <dgm:spPr/>
    </dgm:pt>
    <dgm:pt modelId="{BD8EF89C-F93F-624A-BA4D-134D8478268D}" type="pres">
      <dgm:prSet presAssocID="{B773C031-68E6-F64D-80FD-636259835EEE}" presName="text3" presStyleLbl="fgAcc3" presStyleIdx="1" presStyleCnt="2">
        <dgm:presLayoutVars>
          <dgm:chPref val="3"/>
        </dgm:presLayoutVars>
      </dgm:prSet>
      <dgm:spPr/>
      <dgm:t>
        <a:bodyPr/>
        <a:lstStyle/>
        <a:p>
          <a:endParaRPr lang="en-US"/>
        </a:p>
      </dgm:t>
    </dgm:pt>
    <dgm:pt modelId="{026F0D11-2306-E749-AED0-D001B503EE0B}" type="pres">
      <dgm:prSet presAssocID="{B773C031-68E6-F64D-80FD-636259835EEE}" presName="hierChild4" presStyleCnt="0"/>
      <dgm:spPr/>
    </dgm:pt>
    <dgm:pt modelId="{A0C388B2-FFBE-6E48-867E-5DBF7A6FFFE9}" type="pres">
      <dgm:prSet presAssocID="{ACD4961F-889E-DB46-961E-A1F315E6F41A}" presName="Name23" presStyleLbl="parChTrans1D4" presStyleIdx="0" presStyleCnt="1"/>
      <dgm:spPr/>
      <dgm:t>
        <a:bodyPr/>
        <a:lstStyle/>
        <a:p>
          <a:endParaRPr lang="en-US"/>
        </a:p>
      </dgm:t>
    </dgm:pt>
    <dgm:pt modelId="{73A1357D-373C-CF40-9E3F-9DADD740A34A}" type="pres">
      <dgm:prSet presAssocID="{C0463C5B-38B5-AE49-92A6-90581FEAD8A4}" presName="hierRoot4" presStyleCnt="0"/>
      <dgm:spPr/>
    </dgm:pt>
    <dgm:pt modelId="{25939D13-8134-0348-B99F-9B733E592D02}" type="pres">
      <dgm:prSet presAssocID="{C0463C5B-38B5-AE49-92A6-90581FEAD8A4}" presName="composite4" presStyleCnt="0"/>
      <dgm:spPr/>
    </dgm:pt>
    <dgm:pt modelId="{6AEA3BFC-CF82-B74C-814D-2F7BE2BFD09F}" type="pres">
      <dgm:prSet presAssocID="{C0463C5B-38B5-AE49-92A6-90581FEAD8A4}" presName="background4" presStyleLbl="node4" presStyleIdx="0" presStyleCnt="1"/>
      <dgm:spPr/>
    </dgm:pt>
    <dgm:pt modelId="{CAC8F029-3ECD-D244-A6EC-1AFDC6D6CE27}" type="pres">
      <dgm:prSet presAssocID="{C0463C5B-38B5-AE49-92A6-90581FEAD8A4}" presName="text4" presStyleLbl="fgAcc4" presStyleIdx="0" presStyleCnt="1">
        <dgm:presLayoutVars>
          <dgm:chPref val="3"/>
        </dgm:presLayoutVars>
      </dgm:prSet>
      <dgm:spPr/>
      <dgm:t>
        <a:bodyPr/>
        <a:lstStyle/>
        <a:p>
          <a:endParaRPr lang="en-US"/>
        </a:p>
      </dgm:t>
    </dgm:pt>
    <dgm:pt modelId="{13D089B9-DB2A-424E-9590-C3FA7DB69BFA}" type="pres">
      <dgm:prSet presAssocID="{C0463C5B-38B5-AE49-92A6-90581FEAD8A4}" presName="hierChild5" presStyleCnt="0"/>
      <dgm:spPr/>
    </dgm:pt>
    <dgm:pt modelId="{882658FA-B38F-7D44-B522-B6131986239E}" type="pres">
      <dgm:prSet presAssocID="{6E38A79A-034B-6046-AA19-8F9AA7484B6B}" presName="Name10" presStyleLbl="parChTrans1D2" presStyleIdx="2" presStyleCnt="3"/>
      <dgm:spPr/>
      <dgm:t>
        <a:bodyPr/>
        <a:lstStyle/>
        <a:p>
          <a:endParaRPr lang="en-US"/>
        </a:p>
      </dgm:t>
    </dgm:pt>
    <dgm:pt modelId="{9DE424F9-54D5-E844-B0A1-BD0566F46DEE}" type="pres">
      <dgm:prSet presAssocID="{FCD75E6A-0DCF-BA46-81C8-3AA71BED9384}" presName="hierRoot2" presStyleCnt="0"/>
      <dgm:spPr/>
    </dgm:pt>
    <dgm:pt modelId="{3B3BA08A-D57F-AE4F-AB6B-DF45A03DBDE8}" type="pres">
      <dgm:prSet presAssocID="{FCD75E6A-0DCF-BA46-81C8-3AA71BED9384}" presName="composite2" presStyleCnt="0"/>
      <dgm:spPr/>
    </dgm:pt>
    <dgm:pt modelId="{3394E46B-DEB3-FC41-8E2A-0D3A19C5760B}" type="pres">
      <dgm:prSet presAssocID="{FCD75E6A-0DCF-BA46-81C8-3AA71BED9384}" presName="background2" presStyleLbl="node2" presStyleIdx="2" presStyleCnt="3"/>
      <dgm:spPr/>
    </dgm:pt>
    <dgm:pt modelId="{A66AD473-11AF-C348-BBB2-D955D38F237A}" type="pres">
      <dgm:prSet presAssocID="{FCD75E6A-0DCF-BA46-81C8-3AA71BED9384}" presName="text2" presStyleLbl="fgAcc2" presStyleIdx="2" presStyleCnt="3">
        <dgm:presLayoutVars>
          <dgm:chPref val="3"/>
        </dgm:presLayoutVars>
      </dgm:prSet>
      <dgm:spPr/>
      <dgm:t>
        <a:bodyPr/>
        <a:lstStyle/>
        <a:p>
          <a:endParaRPr lang="en-US"/>
        </a:p>
      </dgm:t>
    </dgm:pt>
    <dgm:pt modelId="{0D5BD21F-4DC6-2E4B-8FEF-D72DFF314E3B}" type="pres">
      <dgm:prSet presAssocID="{FCD75E6A-0DCF-BA46-81C8-3AA71BED9384}" presName="hierChild3" presStyleCnt="0"/>
      <dgm:spPr/>
    </dgm:pt>
  </dgm:ptLst>
  <dgm:cxnLst>
    <dgm:cxn modelId="{0C832EFB-2E2F-BD42-8636-540CB9277377}" srcId="{D0E4ACC9-A143-C747-AC9E-A92BF5D90965}" destId="{E0890C95-0403-1343-A6AF-2E2333BE6901}" srcOrd="0" destOrd="0" parTransId="{3A974DD9-9AEE-A84B-B2A6-DE1DC3CADB1F}" sibTransId="{7737C9FA-8F74-9F4A-A686-68787F31C400}"/>
    <dgm:cxn modelId="{E9AF7A26-6613-E342-990A-CC705BCCDC35}" type="presOf" srcId="{2DAE4E0D-8D65-C64C-9DEB-D22DB2F40DB9}" destId="{3427A45B-03D9-5646-B9AD-45E349A7B12D}" srcOrd="0" destOrd="0" presId="urn:microsoft.com/office/officeart/2005/8/layout/hierarchy1"/>
    <dgm:cxn modelId="{45EC15F9-4F19-B841-A992-1B89F1D60981}" type="presOf" srcId="{C0463C5B-38B5-AE49-92A6-90581FEAD8A4}" destId="{CAC8F029-3ECD-D244-A6EC-1AFDC6D6CE27}" srcOrd="0" destOrd="0" presId="urn:microsoft.com/office/officeart/2005/8/layout/hierarchy1"/>
    <dgm:cxn modelId="{7856D3B7-4DD5-1244-B609-3BFE5CE1803A}" type="presOf" srcId="{E0890C95-0403-1343-A6AF-2E2333BE6901}" destId="{9885BF80-194E-314E-BEC7-2889EA4F1FE4}" srcOrd="0" destOrd="0" presId="urn:microsoft.com/office/officeart/2005/8/layout/hierarchy1"/>
    <dgm:cxn modelId="{3C09585F-A016-A549-A036-F821B158AF15}" srcId="{3ECC9ABA-9C0F-0643-AD7C-B4CA258DFA46}" destId="{9726BFE7-707D-364E-A1A3-7395C1EEB542}" srcOrd="0" destOrd="0" parTransId="{9F8E6513-CD40-5946-A2E7-88ACECC0ECB4}" sibTransId="{9A01A0C2-4C67-E147-8B11-5FA8BE6065C9}"/>
    <dgm:cxn modelId="{496C24E4-A2CD-CC41-9B08-D93695EBFEB8}" type="presOf" srcId="{3A974DD9-9AEE-A84B-B2A6-DE1DC3CADB1F}" destId="{5ADF9839-C7E4-4041-A521-CECF6500CE91}" srcOrd="0" destOrd="0" presId="urn:microsoft.com/office/officeart/2005/8/layout/hierarchy1"/>
    <dgm:cxn modelId="{AA682547-4A91-5849-B74D-030AA76B9489}" type="presOf" srcId="{6E38A79A-034B-6046-AA19-8F9AA7484B6B}" destId="{882658FA-B38F-7D44-B522-B6131986239E}" srcOrd="0" destOrd="0" presId="urn:microsoft.com/office/officeart/2005/8/layout/hierarchy1"/>
    <dgm:cxn modelId="{3142AC78-BD0C-4D40-822C-605B954126C7}" type="presOf" srcId="{ACD4961F-889E-DB46-961E-A1F315E6F41A}" destId="{A0C388B2-FFBE-6E48-867E-5DBF7A6FFFE9}" srcOrd="0" destOrd="0" presId="urn:microsoft.com/office/officeart/2005/8/layout/hierarchy1"/>
    <dgm:cxn modelId="{AB59C8E4-86BB-0742-958A-7F5079035707}" srcId="{8FA7DE42-C94C-1644-A214-607F537FD5C4}" destId="{06C02B67-D42F-544D-BFF4-4F938D19F42D}" srcOrd="1" destOrd="0" parTransId="{0C8DF6F2-525C-9347-A0E5-3E2EB3633660}" sibTransId="{2C901B38-7275-C144-BEF3-54DF817A5D01}"/>
    <dgm:cxn modelId="{7D73A053-5385-784B-ABD8-B359D6546FF2}" type="presOf" srcId="{9F8E6513-CD40-5946-A2E7-88ACECC0ECB4}" destId="{A4A387B1-94AA-704D-AA8D-9D3D7C3A18DC}" srcOrd="0" destOrd="0" presId="urn:microsoft.com/office/officeart/2005/8/layout/hierarchy1"/>
    <dgm:cxn modelId="{AD0F6B1C-6C99-C842-A3A2-6F443828C600}" srcId="{3ECC9ABA-9C0F-0643-AD7C-B4CA258DFA46}" destId="{FCD75E6A-0DCF-BA46-81C8-3AA71BED9384}" srcOrd="2" destOrd="0" parTransId="{6E38A79A-034B-6046-AA19-8F9AA7484B6B}" sibTransId="{B768C6D5-593E-B148-B97D-5D6C5F2D0F84}"/>
    <dgm:cxn modelId="{0219F999-0DBF-CB4A-A0C1-5CE11793EFF5}" srcId="{B773C031-68E6-F64D-80FD-636259835EEE}" destId="{C0463C5B-38B5-AE49-92A6-90581FEAD8A4}" srcOrd="0" destOrd="0" parTransId="{ACD4961F-889E-DB46-961E-A1F315E6F41A}" sibTransId="{CCFFE058-6540-154D-98CE-1BF1758C465B}"/>
    <dgm:cxn modelId="{369020A2-D031-D74F-A7CF-5E110588470B}" type="presOf" srcId="{5A8501BB-9291-3C4C-BA29-F077EF82FE1D}" destId="{DED85A94-47C0-FE47-9AE1-9FC00869ADAE}" srcOrd="0" destOrd="0" presId="urn:microsoft.com/office/officeart/2005/8/layout/hierarchy1"/>
    <dgm:cxn modelId="{C60FA1AF-5FF5-EF4C-A4F7-A964CD816E9F}" type="presOf" srcId="{9726BFE7-707D-364E-A1A3-7395C1EEB542}" destId="{7895F6F2-7310-7845-AE7F-13A87EB93E5A}" srcOrd="0" destOrd="0" presId="urn:microsoft.com/office/officeart/2005/8/layout/hierarchy1"/>
    <dgm:cxn modelId="{D1DEE377-F282-8A44-84CA-44214F941432}" srcId="{8FA7DE42-C94C-1644-A214-607F537FD5C4}" destId="{2DAE4E0D-8D65-C64C-9DEB-D22DB2F40DB9}" srcOrd="0" destOrd="0" parTransId="{0C54631B-A0EA-F14E-9A8C-6AD47FFCF772}" sibTransId="{0F8E9ECA-D11E-4B40-B250-5B803A23A1BF}"/>
    <dgm:cxn modelId="{8170089A-8297-F548-B1B7-7AA324731DF2}" type="presOf" srcId="{01CDC124-7B84-2844-9240-E6C30AC10C56}" destId="{E1D90411-ED86-CA4F-AFA8-C2DC74ADCE06}" srcOrd="0" destOrd="0" presId="urn:microsoft.com/office/officeart/2005/8/layout/hierarchy1"/>
    <dgm:cxn modelId="{B018D2B8-8EA3-B14F-AFBD-40A19F37D869}" type="presOf" srcId="{8FA7DE42-C94C-1644-A214-607F537FD5C4}" destId="{50BC0334-B436-254A-B20B-247A20F153EC}" srcOrd="0" destOrd="0" presId="urn:microsoft.com/office/officeart/2005/8/layout/hierarchy1"/>
    <dgm:cxn modelId="{32F54742-7C6F-4C4B-830F-BE832D639A8C}" type="presOf" srcId="{FCD75E6A-0DCF-BA46-81C8-3AA71BED9384}" destId="{A66AD473-11AF-C348-BBB2-D955D38F237A}" srcOrd="0" destOrd="0" presId="urn:microsoft.com/office/officeart/2005/8/layout/hierarchy1"/>
    <dgm:cxn modelId="{D81055EB-EE09-7E4B-8709-017FF8EBC638}" srcId="{D0E4ACC9-A143-C747-AC9E-A92BF5D90965}" destId="{B773C031-68E6-F64D-80FD-636259835EEE}" srcOrd="1" destOrd="0" parTransId="{5A8501BB-9291-3C4C-BA29-F077EF82FE1D}" sibTransId="{42DD4926-A237-EE43-8F61-BC66B9D90C7E}"/>
    <dgm:cxn modelId="{57EFE009-3029-3D4B-B636-9E99E65768FC}" type="presOf" srcId="{D0E4ACC9-A143-C747-AC9E-A92BF5D90965}" destId="{E74C3585-A9C9-604E-92E6-0ADB9FD2A5E7}" srcOrd="0" destOrd="0" presId="urn:microsoft.com/office/officeart/2005/8/layout/hierarchy1"/>
    <dgm:cxn modelId="{4021B24A-70BD-1F42-AAD8-DCC3C843EB31}" srcId="{8FA7DE42-C94C-1644-A214-607F537FD5C4}" destId="{3ECC9ABA-9C0F-0643-AD7C-B4CA258DFA46}" srcOrd="2" destOrd="0" parTransId="{015D2F57-5578-5E45-9172-4490BCFC5E0B}" sibTransId="{6696FD46-EAED-3A42-8BCC-B338652215F5}"/>
    <dgm:cxn modelId="{F9FD3AC9-E2BE-3B43-AAD9-7DEDA0A0EEEF}" type="presOf" srcId="{3ECC9ABA-9C0F-0643-AD7C-B4CA258DFA46}" destId="{2085C3D3-0696-9943-B2A6-3852E5F8131B}" srcOrd="0" destOrd="0" presId="urn:microsoft.com/office/officeart/2005/8/layout/hierarchy1"/>
    <dgm:cxn modelId="{754B582D-4875-D941-9A0B-754732872AA2}" type="presOf" srcId="{06C02B67-D42F-544D-BFF4-4F938D19F42D}" destId="{A4BE139C-113C-A74C-BB4D-0C72773EBD1A}" srcOrd="0" destOrd="0" presId="urn:microsoft.com/office/officeart/2005/8/layout/hierarchy1"/>
    <dgm:cxn modelId="{A77D852C-BAA6-3542-8ED0-BBB0E0055E66}" srcId="{3ECC9ABA-9C0F-0643-AD7C-B4CA258DFA46}" destId="{D0E4ACC9-A143-C747-AC9E-A92BF5D90965}" srcOrd="1" destOrd="0" parTransId="{01CDC124-7B84-2844-9240-E6C30AC10C56}" sibTransId="{FD818C65-4F1A-C24A-BEA7-9382DB859767}"/>
    <dgm:cxn modelId="{9FD512B4-146F-374F-8BE3-2049C80C6084}" type="presOf" srcId="{B773C031-68E6-F64D-80FD-636259835EEE}" destId="{BD8EF89C-F93F-624A-BA4D-134D8478268D}" srcOrd="0" destOrd="0" presId="urn:microsoft.com/office/officeart/2005/8/layout/hierarchy1"/>
    <dgm:cxn modelId="{A8ED261B-ED54-3D44-835A-87FEF13D5BF7}" type="presParOf" srcId="{50BC0334-B436-254A-B20B-247A20F153EC}" destId="{61B9E8CC-7102-8C45-A714-6E9E02596867}" srcOrd="0" destOrd="0" presId="urn:microsoft.com/office/officeart/2005/8/layout/hierarchy1"/>
    <dgm:cxn modelId="{1D28EEBF-D05A-2046-B462-429A878D91BF}" type="presParOf" srcId="{61B9E8CC-7102-8C45-A714-6E9E02596867}" destId="{0AEDEDC4-984D-7545-A070-7B84B7596A1C}" srcOrd="0" destOrd="0" presId="urn:microsoft.com/office/officeart/2005/8/layout/hierarchy1"/>
    <dgm:cxn modelId="{78EC3EA1-3850-6C48-AB53-43361B6108A7}" type="presParOf" srcId="{0AEDEDC4-984D-7545-A070-7B84B7596A1C}" destId="{EA59D851-BB14-264C-9ACF-FB1E7156B93E}" srcOrd="0" destOrd="0" presId="urn:microsoft.com/office/officeart/2005/8/layout/hierarchy1"/>
    <dgm:cxn modelId="{17B1F570-1501-E644-8B67-21CBF8E226D9}" type="presParOf" srcId="{0AEDEDC4-984D-7545-A070-7B84B7596A1C}" destId="{3427A45B-03D9-5646-B9AD-45E349A7B12D}" srcOrd="1" destOrd="0" presId="urn:microsoft.com/office/officeart/2005/8/layout/hierarchy1"/>
    <dgm:cxn modelId="{0833F7A3-877F-854E-A228-B3AB0E3CDA2B}" type="presParOf" srcId="{61B9E8CC-7102-8C45-A714-6E9E02596867}" destId="{F4D31319-021D-0248-83B1-188133FEEB68}" srcOrd="1" destOrd="0" presId="urn:microsoft.com/office/officeart/2005/8/layout/hierarchy1"/>
    <dgm:cxn modelId="{9109DC61-D8A2-1444-83F5-D98EF2AF48E7}" type="presParOf" srcId="{50BC0334-B436-254A-B20B-247A20F153EC}" destId="{B3E87EB0-B895-D54F-A328-698113B3C361}" srcOrd="1" destOrd="0" presId="urn:microsoft.com/office/officeart/2005/8/layout/hierarchy1"/>
    <dgm:cxn modelId="{EE34344C-CDFA-F645-A6AC-45669813E6FC}" type="presParOf" srcId="{B3E87EB0-B895-D54F-A328-698113B3C361}" destId="{E1D20A2F-A11D-7C43-846E-FBFFDB171DBB}" srcOrd="0" destOrd="0" presId="urn:microsoft.com/office/officeart/2005/8/layout/hierarchy1"/>
    <dgm:cxn modelId="{1305BE13-E686-784C-BF89-82E08E441250}" type="presParOf" srcId="{E1D20A2F-A11D-7C43-846E-FBFFDB171DBB}" destId="{0D0467D4-B20A-1148-8E48-DBBF266186D2}" srcOrd="0" destOrd="0" presId="urn:microsoft.com/office/officeart/2005/8/layout/hierarchy1"/>
    <dgm:cxn modelId="{1BB52077-7F68-2B40-BA5B-3A6D908921F1}" type="presParOf" srcId="{E1D20A2F-A11D-7C43-846E-FBFFDB171DBB}" destId="{A4BE139C-113C-A74C-BB4D-0C72773EBD1A}" srcOrd="1" destOrd="0" presId="urn:microsoft.com/office/officeart/2005/8/layout/hierarchy1"/>
    <dgm:cxn modelId="{5DC18B32-54E0-084B-B8F8-4C05A2721959}" type="presParOf" srcId="{B3E87EB0-B895-D54F-A328-698113B3C361}" destId="{CAAB0016-B002-D847-A108-232AC67B168C}" srcOrd="1" destOrd="0" presId="urn:microsoft.com/office/officeart/2005/8/layout/hierarchy1"/>
    <dgm:cxn modelId="{1500FDBE-491A-0244-95B3-D39D641BB7FD}" type="presParOf" srcId="{50BC0334-B436-254A-B20B-247A20F153EC}" destId="{75E048DC-D3A2-4A4B-A672-A394EA0A4E9B}" srcOrd="2" destOrd="0" presId="urn:microsoft.com/office/officeart/2005/8/layout/hierarchy1"/>
    <dgm:cxn modelId="{87B5FC6D-176D-B841-B766-C4FAF7837349}" type="presParOf" srcId="{75E048DC-D3A2-4A4B-A672-A394EA0A4E9B}" destId="{48A6FDCC-5B6F-DA45-BA41-87D8BCE72FAD}" srcOrd="0" destOrd="0" presId="urn:microsoft.com/office/officeart/2005/8/layout/hierarchy1"/>
    <dgm:cxn modelId="{20E9DE16-888A-9A41-BAF0-1FEB7FE13C63}" type="presParOf" srcId="{48A6FDCC-5B6F-DA45-BA41-87D8BCE72FAD}" destId="{9411B523-140A-E648-A53E-BA145BB597AF}" srcOrd="0" destOrd="0" presId="urn:microsoft.com/office/officeart/2005/8/layout/hierarchy1"/>
    <dgm:cxn modelId="{D8A7E019-49B8-F046-B4EC-421D9CFA9AD5}" type="presParOf" srcId="{48A6FDCC-5B6F-DA45-BA41-87D8BCE72FAD}" destId="{2085C3D3-0696-9943-B2A6-3852E5F8131B}" srcOrd="1" destOrd="0" presId="urn:microsoft.com/office/officeart/2005/8/layout/hierarchy1"/>
    <dgm:cxn modelId="{B4776CAC-A451-EA46-A91A-7437F409AE44}" type="presParOf" srcId="{75E048DC-D3A2-4A4B-A672-A394EA0A4E9B}" destId="{CF6F77E4-6585-5248-8EF7-A34854B0042A}" srcOrd="1" destOrd="0" presId="urn:microsoft.com/office/officeart/2005/8/layout/hierarchy1"/>
    <dgm:cxn modelId="{A3C58989-5B60-964B-8CAF-21FB1618F70D}" type="presParOf" srcId="{CF6F77E4-6585-5248-8EF7-A34854B0042A}" destId="{A4A387B1-94AA-704D-AA8D-9D3D7C3A18DC}" srcOrd="0" destOrd="0" presId="urn:microsoft.com/office/officeart/2005/8/layout/hierarchy1"/>
    <dgm:cxn modelId="{EB46824B-B5C0-AC41-A6A3-0EE3138C9F61}" type="presParOf" srcId="{CF6F77E4-6585-5248-8EF7-A34854B0042A}" destId="{9D237EA3-52BF-EA45-8E65-C9E701BEDEE7}" srcOrd="1" destOrd="0" presId="urn:microsoft.com/office/officeart/2005/8/layout/hierarchy1"/>
    <dgm:cxn modelId="{DDE0B1F0-7AA4-0745-9B9B-6F53F8B73DEE}" type="presParOf" srcId="{9D237EA3-52BF-EA45-8E65-C9E701BEDEE7}" destId="{A8AE6B71-FDD6-3944-A4DA-CA26E11C0B93}" srcOrd="0" destOrd="0" presId="urn:microsoft.com/office/officeart/2005/8/layout/hierarchy1"/>
    <dgm:cxn modelId="{104D06D9-45C0-D840-9955-0691FF6D384B}" type="presParOf" srcId="{A8AE6B71-FDD6-3944-A4DA-CA26E11C0B93}" destId="{F0AFE14F-2329-044B-B546-6CA89EAD5EB0}" srcOrd="0" destOrd="0" presId="urn:microsoft.com/office/officeart/2005/8/layout/hierarchy1"/>
    <dgm:cxn modelId="{DF5871D2-A41C-7E49-B558-E718101A9425}" type="presParOf" srcId="{A8AE6B71-FDD6-3944-A4DA-CA26E11C0B93}" destId="{7895F6F2-7310-7845-AE7F-13A87EB93E5A}" srcOrd="1" destOrd="0" presId="urn:microsoft.com/office/officeart/2005/8/layout/hierarchy1"/>
    <dgm:cxn modelId="{F1DD0C48-54A0-3843-B568-523C6BDB2DFF}" type="presParOf" srcId="{9D237EA3-52BF-EA45-8E65-C9E701BEDEE7}" destId="{862BE279-1C25-4749-A97B-4E42A37F70A8}" srcOrd="1" destOrd="0" presId="urn:microsoft.com/office/officeart/2005/8/layout/hierarchy1"/>
    <dgm:cxn modelId="{FFB32E26-34A5-7541-B394-4E8E418FB20C}" type="presParOf" srcId="{CF6F77E4-6585-5248-8EF7-A34854B0042A}" destId="{E1D90411-ED86-CA4F-AFA8-C2DC74ADCE06}" srcOrd="2" destOrd="0" presId="urn:microsoft.com/office/officeart/2005/8/layout/hierarchy1"/>
    <dgm:cxn modelId="{3E41B44C-C85B-CB43-B614-49C60DC5BE00}" type="presParOf" srcId="{CF6F77E4-6585-5248-8EF7-A34854B0042A}" destId="{43D5082F-4C65-AB4D-AA72-091FEC5FD559}" srcOrd="3" destOrd="0" presId="urn:microsoft.com/office/officeart/2005/8/layout/hierarchy1"/>
    <dgm:cxn modelId="{FC2CC597-D3BB-854F-87B6-25E79ED9D6AA}" type="presParOf" srcId="{43D5082F-4C65-AB4D-AA72-091FEC5FD559}" destId="{32192149-CB3C-524A-9F1D-509AF5AAD4B4}" srcOrd="0" destOrd="0" presId="urn:microsoft.com/office/officeart/2005/8/layout/hierarchy1"/>
    <dgm:cxn modelId="{BAED6BE3-8463-B341-B5C9-FB71AD477B88}" type="presParOf" srcId="{32192149-CB3C-524A-9F1D-509AF5AAD4B4}" destId="{DD984BE5-356A-854A-835A-5E390D3D7A01}" srcOrd="0" destOrd="0" presId="urn:microsoft.com/office/officeart/2005/8/layout/hierarchy1"/>
    <dgm:cxn modelId="{7D17B69B-BB61-B744-8D8E-AA98740066B8}" type="presParOf" srcId="{32192149-CB3C-524A-9F1D-509AF5AAD4B4}" destId="{E74C3585-A9C9-604E-92E6-0ADB9FD2A5E7}" srcOrd="1" destOrd="0" presId="urn:microsoft.com/office/officeart/2005/8/layout/hierarchy1"/>
    <dgm:cxn modelId="{E67439C5-7DAC-6A4D-8CFA-B661151BCF5A}" type="presParOf" srcId="{43D5082F-4C65-AB4D-AA72-091FEC5FD559}" destId="{78AD104E-13D9-304F-9D09-3933007B0F14}" srcOrd="1" destOrd="0" presId="urn:microsoft.com/office/officeart/2005/8/layout/hierarchy1"/>
    <dgm:cxn modelId="{E1DAD022-EE06-D84B-9F3E-16BDD7039C92}" type="presParOf" srcId="{78AD104E-13D9-304F-9D09-3933007B0F14}" destId="{5ADF9839-C7E4-4041-A521-CECF6500CE91}" srcOrd="0" destOrd="0" presId="urn:microsoft.com/office/officeart/2005/8/layout/hierarchy1"/>
    <dgm:cxn modelId="{522D919A-67A4-7D49-8291-14D9D3AC3DC0}" type="presParOf" srcId="{78AD104E-13D9-304F-9D09-3933007B0F14}" destId="{504AF066-2843-E244-AA71-552256A82ACF}" srcOrd="1" destOrd="0" presId="urn:microsoft.com/office/officeart/2005/8/layout/hierarchy1"/>
    <dgm:cxn modelId="{B4DDFE80-673B-254B-9706-7ABCC9C743CF}" type="presParOf" srcId="{504AF066-2843-E244-AA71-552256A82ACF}" destId="{B3FA0696-DF21-1F45-9794-9265D4967787}" srcOrd="0" destOrd="0" presId="urn:microsoft.com/office/officeart/2005/8/layout/hierarchy1"/>
    <dgm:cxn modelId="{1E1827B1-4819-DD48-84F6-88696FF4D794}" type="presParOf" srcId="{B3FA0696-DF21-1F45-9794-9265D4967787}" destId="{C4B2A3D5-D937-4B4F-9845-402012BB65F8}" srcOrd="0" destOrd="0" presId="urn:microsoft.com/office/officeart/2005/8/layout/hierarchy1"/>
    <dgm:cxn modelId="{37B1F9FF-F01A-E54F-A807-3AC2A980ECD1}" type="presParOf" srcId="{B3FA0696-DF21-1F45-9794-9265D4967787}" destId="{9885BF80-194E-314E-BEC7-2889EA4F1FE4}" srcOrd="1" destOrd="0" presId="urn:microsoft.com/office/officeart/2005/8/layout/hierarchy1"/>
    <dgm:cxn modelId="{7EC514FF-E433-DE42-A27D-E0A315E7CE3D}" type="presParOf" srcId="{504AF066-2843-E244-AA71-552256A82ACF}" destId="{216DF75B-2118-DE4F-8BCB-E6B9089E5C3C}" srcOrd="1" destOrd="0" presId="urn:microsoft.com/office/officeart/2005/8/layout/hierarchy1"/>
    <dgm:cxn modelId="{E83EE9B3-6314-E540-A6A1-3E016B13DAAA}" type="presParOf" srcId="{78AD104E-13D9-304F-9D09-3933007B0F14}" destId="{DED85A94-47C0-FE47-9AE1-9FC00869ADAE}" srcOrd="2" destOrd="0" presId="urn:microsoft.com/office/officeart/2005/8/layout/hierarchy1"/>
    <dgm:cxn modelId="{377387F5-12C4-3940-90A7-93105B29D770}" type="presParOf" srcId="{78AD104E-13D9-304F-9D09-3933007B0F14}" destId="{7F686618-AECB-B84C-A3CD-8AB3D3ECDAD5}" srcOrd="3" destOrd="0" presId="urn:microsoft.com/office/officeart/2005/8/layout/hierarchy1"/>
    <dgm:cxn modelId="{4438ACF8-63C0-9D47-A2E9-602FFEFA3840}" type="presParOf" srcId="{7F686618-AECB-B84C-A3CD-8AB3D3ECDAD5}" destId="{BE97A74C-4C21-6E41-97D8-69C6EAB302F1}" srcOrd="0" destOrd="0" presId="urn:microsoft.com/office/officeart/2005/8/layout/hierarchy1"/>
    <dgm:cxn modelId="{52CD5E25-257F-C247-B2BD-8768AF915765}" type="presParOf" srcId="{BE97A74C-4C21-6E41-97D8-69C6EAB302F1}" destId="{D8E8A2F6-58AF-4D46-A57F-2D8AD6AD4289}" srcOrd="0" destOrd="0" presId="urn:microsoft.com/office/officeart/2005/8/layout/hierarchy1"/>
    <dgm:cxn modelId="{3876990F-959D-634F-ACEB-996AC328A138}" type="presParOf" srcId="{BE97A74C-4C21-6E41-97D8-69C6EAB302F1}" destId="{BD8EF89C-F93F-624A-BA4D-134D8478268D}" srcOrd="1" destOrd="0" presId="urn:microsoft.com/office/officeart/2005/8/layout/hierarchy1"/>
    <dgm:cxn modelId="{377CB85A-9B77-D040-A694-805DC77B12AE}" type="presParOf" srcId="{7F686618-AECB-B84C-A3CD-8AB3D3ECDAD5}" destId="{026F0D11-2306-E749-AED0-D001B503EE0B}" srcOrd="1" destOrd="0" presId="urn:microsoft.com/office/officeart/2005/8/layout/hierarchy1"/>
    <dgm:cxn modelId="{C690E9F3-09DE-5349-A247-5BB2E4A3B5EC}" type="presParOf" srcId="{026F0D11-2306-E749-AED0-D001B503EE0B}" destId="{A0C388B2-FFBE-6E48-867E-5DBF7A6FFFE9}" srcOrd="0" destOrd="0" presId="urn:microsoft.com/office/officeart/2005/8/layout/hierarchy1"/>
    <dgm:cxn modelId="{5193DB65-1800-6A43-B714-C592069211F8}" type="presParOf" srcId="{026F0D11-2306-E749-AED0-D001B503EE0B}" destId="{73A1357D-373C-CF40-9E3F-9DADD740A34A}" srcOrd="1" destOrd="0" presId="urn:microsoft.com/office/officeart/2005/8/layout/hierarchy1"/>
    <dgm:cxn modelId="{C34F8195-314F-D144-8120-0C96F44A97C4}" type="presParOf" srcId="{73A1357D-373C-CF40-9E3F-9DADD740A34A}" destId="{25939D13-8134-0348-B99F-9B733E592D02}" srcOrd="0" destOrd="0" presId="urn:microsoft.com/office/officeart/2005/8/layout/hierarchy1"/>
    <dgm:cxn modelId="{C0A44B1F-3CC2-4842-8B26-398EEE04F4D5}" type="presParOf" srcId="{25939D13-8134-0348-B99F-9B733E592D02}" destId="{6AEA3BFC-CF82-B74C-814D-2F7BE2BFD09F}" srcOrd="0" destOrd="0" presId="urn:microsoft.com/office/officeart/2005/8/layout/hierarchy1"/>
    <dgm:cxn modelId="{D4C95987-8E2E-8948-A3B0-70C28D676E49}" type="presParOf" srcId="{25939D13-8134-0348-B99F-9B733E592D02}" destId="{CAC8F029-3ECD-D244-A6EC-1AFDC6D6CE27}" srcOrd="1" destOrd="0" presId="urn:microsoft.com/office/officeart/2005/8/layout/hierarchy1"/>
    <dgm:cxn modelId="{15EE5A21-6DB2-EF44-AB4B-EC77A585429A}" type="presParOf" srcId="{73A1357D-373C-CF40-9E3F-9DADD740A34A}" destId="{13D089B9-DB2A-424E-9590-C3FA7DB69BFA}" srcOrd="1" destOrd="0" presId="urn:microsoft.com/office/officeart/2005/8/layout/hierarchy1"/>
    <dgm:cxn modelId="{A73B3F85-82E1-9440-9315-FA01DF1778DF}" type="presParOf" srcId="{CF6F77E4-6585-5248-8EF7-A34854B0042A}" destId="{882658FA-B38F-7D44-B522-B6131986239E}" srcOrd="4" destOrd="0" presId="urn:microsoft.com/office/officeart/2005/8/layout/hierarchy1"/>
    <dgm:cxn modelId="{C49B81F7-DD72-8447-ABDE-743172E3A4E6}" type="presParOf" srcId="{CF6F77E4-6585-5248-8EF7-A34854B0042A}" destId="{9DE424F9-54D5-E844-B0A1-BD0566F46DEE}" srcOrd="5" destOrd="0" presId="urn:microsoft.com/office/officeart/2005/8/layout/hierarchy1"/>
    <dgm:cxn modelId="{B51DD7B3-D7D3-5D43-815C-67283EC6D4B8}" type="presParOf" srcId="{9DE424F9-54D5-E844-B0A1-BD0566F46DEE}" destId="{3B3BA08A-D57F-AE4F-AB6B-DF45A03DBDE8}" srcOrd="0" destOrd="0" presId="urn:microsoft.com/office/officeart/2005/8/layout/hierarchy1"/>
    <dgm:cxn modelId="{B0E0DAFB-BC95-1E4F-B4B3-D41C72111B24}" type="presParOf" srcId="{3B3BA08A-D57F-AE4F-AB6B-DF45A03DBDE8}" destId="{3394E46B-DEB3-FC41-8E2A-0D3A19C5760B}" srcOrd="0" destOrd="0" presId="urn:microsoft.com/office/officeart/2005/8/layout/hierarchy1"/>
    <dgm:cxn modelId="{6403F678-AC44-7645-B587-616FAAAACAE1}" type="presParOf" srcId="{3B3BA08A-D57F-AE4F-AB6B-DF45A03DBDE8}" destId="{A66AD473-11AF-C348-BBB2-D955D38F237A}" srcOrd="1" destOrd="0" presId="urn:microsoft.com/office/officeart/2005/8/layout/hierarchy1"/>
    <dgm:cxn modelId="{6AA77DA1-B672-AB4B-B38C-33C5342CE5A1}" type="presParOf" srcId="{9DE424F9-54D5-E844-B0A1-BD0566F46DEE}" destId="{0D5BD21F-4DC6-2E4B-8FEF-D72DFF314E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58FA-B38F-7D44-B522-B6131986239E}">
      <dsp:nvSpPr>
        <dsp:cNvPr id="0" name=""/>
        <dsp:cNvSpPr/>
      </dsp:nvSpPr>
      <dsp:spPr>
        <a:xfrm>
          <a:off x="4035878" y="789660"/>
          <a:ext cx="2136589" cy="360807"/>
        </a:xfrm>
        <a:custGeom>
          <a:avLst/>
          <a:gdLst/>
          <a:ahLst/>
          <a:cxnLst/>
          <a:rect l="0" t="0" r="0" b="0"/>
          <a:pathLst>
            <a:path>
              <a:moveTo>
                <a:pt x="0" y="0"/>
              </a:moveTo>
              <a:lnTo>
                <a:pt x="0" y="245880"/>
              </a:lnTo>
              <a:lnTo>
                <a:pt x="2136589" y="245880"/>
              </a:lnTo>
              <a:lnTo>
                <a:pt x="2136589" y="36080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C388B2-FFBE-6E48-867E-5DBF7A6FFFE9}">
      <dsp:nvSpPr>
        <dsp:cNvPr id="0" name=""/>
        <dsp:cNvSpPr/>
      </dsp:nvSpPr>
      <dsp:spPr>
        <a:xfrm>
          <a:off x="4886147" y="2774641"/>
          <a:ext cx="91440" cy="360807"/>
        </a:xfrm>
        <a:custGeom>
          <a:avLst/>
          <a:gdLst/>
          <a:ahLst/>
          <a:cxnLst/>
          <a:rect l="0" t="0" r="0" b="0"/>
          <a:pathLst>
            <a:path>
              <a:moveTo>
                <a:pt x="45720" y="0"/>
              </a:moveTo>
              <a:lnTo>
                <a:pt x="45720" y="360807"/>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D85A94-47C0-FE47-9AE1-9FC00869ADAE}">
      <dsp:nvSpPr>
        <dsp:cNvPr id="0" name=""/>
        <dsp:cNvSpPr/>
      </dsp:nvSpPr>
      <dsp:spPr>
        <a:xfrm>
          <a:off x="4173723" y="1626052"/>
          <a:ext cx="758144" cy="360807"/>
        </a:xfrm>
        <a:custGeom>
          <a:avLst/>
          <a:gdLst/>
          <a:ahLst/>
          <a:cxnLst/>
          <a:rect l="0" t="0" r="0" b="0"/>
          <a:pathLst>
            <a:path>
              <a:moveTo>
                <a:pt x="0" y="0"/>
              </a:moveTo>
              <a:lnTo>
                <a:pt x="0" y="245880"/>
              </a:lnTo>
              <a:lnTo>
                <a:pt x="758144" y="245880"/>
              </a:lnTo>
              <a:lnTo>
                <a:pt x="758144" y="360807"/>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DF9839-C7E4-4041-A521-CECF6500CE91}">
      <dsp:nvSpPr>
        <dsp:cNvPr id="0" name=""/>
        <dsp:cNvSpPr/>
      </dsp:nvSpPr>
      <dsp:spPr>
        <a:xfrm>
          <a:off x="3415578" y="1626052"/>
          <a:ext cx="758144" cy="360807"/>
        </a:xfrm>
        <a:custGeom>
          <a:avLst/>
          <a:gdLst/>
          <a:ahLst/>
          <a:cxnLst/>
          <a:rect l="0" t="0" r="0" b="0"/>
          <a:pathLst>
            <a:path>
              <a:moveTo>
                <a:pt x="758144" y="0"/>
              </a:moveTo>
              <a:lnTo>
                <a:pt x="758144" y="245880"/>
              </a:lnTo>
              <a:lnTo>
                <a:pt x="0" y="245880"/>
              </a:lnTo>
              <a:lnTo>
                <a:pt x="0" y="360807"/>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D90411-ED86-CA4F-AFA8-C2DC74ADCE06}">
      <dsp:nvSpPr>
        <dsp:cNvPr id="0" name=""/>
        <dsp:cNvSpPr/>
      </dsp:nvSpPr>
      <dsp:spPr>
        <a:xfrm>
          <a:off x="4035878" y="789660"/>
          <a:ext cx="137844" cy="360807"/>
        </a:xfrm>
        <a:custGeom>
          <a:avLst/>
          <a:gdLst/>
          <a:ahLst/>
          <a:cxnLst/>
          <a:rect l="0" t="0" r="0" b="0"/>
          <a:pathLst>
            <a:path>
              <a:moveTo>
                <a:pt x="0" y="0"/>
              </a:moveTo>
              <a:lnTo>
                <a:pt x="0" y="245880"/>
              </a:lnTo>
              <a:lnTo>
                <a:pt x="137844" y="245880"/>
              </a:lnTo>
              <a:lnTo>
                <a:pt x="137844" y="36080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A387B1-94AA-704D-AA8D-9D3D7C3A18DC}">
      <dsp:nvSpPr>
        <dsp:cNvPr id="0" name=""/>
        <dsp:cNvSpPr/>
      </dsp:nvSpPr>
      <dsp:spPr>
        <a:xfrm>
          <a:off x="1899289" y="789660"/>
          <a:ext cx="2136589" cy="360807"/>
        </a:xfrm>
        <a:custGeom>
          <a:avLst/>
          <a:gdLst/>
          <a:ahLst/>
          <a:cxnLst/>
          <a:rect l="0" t="0" r="0" b="0"/>
          <a:pathLst>
            <a:path>
              <a:moveTo>
                <a:pt x="2136589" y="0"/>
              </a:moveTo>
              <a:lnTo>
                <a:pt x="2136589" y="245880"/>
              </a:lnTo>
              <a:lnTo>
                <a:pt x="0" y="245880"/>
              </a:lnTo>
              <a:lnTo>
                <a:pt x="0" y="36080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59D851-BB14-264C-9ACF-FB1E7156B93E}">
      <dsp:nvSpPr>
        <dsp:cNvPr id="0" name=""/>
        <dsp:cNvSpPr/>
      </dsp:nvSpPr>
      <dsp:spPr>
        <a:xfrm>
          <a:off x="383000" y="1879"/>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7A45B-03D9-5646-B9AD-45E349A7B12D}">
      <dsp:nvSpPr>
        <dsp:cNvPr id="0" name=""/>
        <dsp:cNvSpPr/>
      </dsp:nvSpPr>
      <dsp:spPr>
        <a:xfrm>
          <a:off x="520844" y="132831"/>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Return to Nature</a:t>
          </a:r>
        </a:p>
        <a:p>
          <a:pPr lvl="0" algn="ctr" defTabSz="533400">
            <a:lnSpc>
              <a:spcPct val="90000"/>
            </a:lnSpc>
            <a:spcBef>
              <a:spcPct val="0"/>
            </a:spcBef>
            <a:spcAft>
              <a:spcPct val="35000"/>
            </a:spcAft>
          </a:pPr>
          <a:r>
            <a:rPr lang="en-US" sz="1200" kern="1200" dirty="0" smtClean="0"/>
            <a:t>(includes Daoism)</a:t>
          </a:r>
          <a:endParaRPr lang="en-US" sz="1200" kern="1200" dirty="0"/>
        </a:p>
      </dsp:txBody>
      <dsp:txXfrm>
        <a:off x="543917" y="155904"/>
        <a:ext cx="1194454" cy="741635"/>
      </dsp:txXfrm>
    </dsp:sp>
    <dsp:sp modelId="{0D0467D4-B20A-1148-8E48-DBBF266186D2}">
      <dsp:nvSpPr>
        <dsp:cNvPr id="0" name=""/>
        <dsp:cNvSpPr/>
      </dsp:nvSpPr>
      <dsp:spPr>
        <a:xfrm>
          <a:off x="1899289" y="1879"/>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BE139C-113C-A74C-BB4D-0C72773EBD1A}">
      <dsp:nvSpPr>
        <dsp:cNvPr id="0" name=""/>
        <dsp:cNvSpPr/>
      </dsp:nvSpPr>
      <dsp:spPr>
        <a:xfrm>
          <a:off x="2037134" y="132831"/>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Give up Already! (General Pessimism)</a:t>
          </a:r>
          <a:endParaRPr lang="en-US" sz="1200" kern="1200" dirty="0"/>
        </a:p>
      </dsp:txBody>
      <dsp:txXfrm>
        <a:off x="2060207" y="155904"/>
        <a:ext cx="1194454" cy="741635"/>
      </dsp:txXfrm>
    </dsp:sp>
    <dsp:sp modelId="{9411B523-140A-E648-A53E-BA145BB597AF}">
      <dsp:nvSpPr>
        <dsp:cNvPr id="0" name=""/>
        <dsp:cNvSpPr/>
      </dsp:nvSpPr>
      <dsp:spPr>
        <a:xfrm>
          <a:off x="3415578" y="1879"/>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85C3D3-0696-9943-B2A6-3852E5F8131B}">
      <dsp:nvSpPr>
        <dsp:cNvPr id="0" name=""/>
        <dsp:cNvSpPr/>
      </dsp:nvSpPr>
      <dsp:spPr>
        <a:xfrm>
          <a:off x="3553423" y="132831"/>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Let’s Fix This! </a:t>
          </a:r>
        </a:p>
        <a:p>
          <a:pPr lvl="0" algn="ctr" defTabSz="533400">
            <a:lnSpc>
              <a:spcPct val="90000"/>
            </a:lnSpc>
            <a:spcBef>
              <a:spcPct val="0"/>
            </a:spcBef>
            <a:spcAft>
              <a:spcPct val="35000"/>
            </a:spcAft>
          </a:pPr>
          <a:r>
            <a:rPr lang="en-US" sz="1200" kern="1200" dirty="0" smtClean="0"/>
            <a:t>(Activists)</a:t>
          </a:r>
          <a:endParaRPr lang="en-US" sz="1200" kern="1200" dirty="0"/>
        </a:p>
      </dsp:txBody>
      <dsp:txXfrm>
        <a:off x="3576496" y="155904"/>
        <a:ext cx="1194454" cy="741635"/>
      </dsp:txXfrm>
    </dsp:sp>
    <dsp:sp modelId="{F0AFE14F-2329-044B-B546-6CA89EAD5EB0}">
      <dsp:nvSpPr>
        <dsp:cNvPr id="0" name=""/>
        <dsp:cNvSpPr/>
      </dsp:nvSpPr>
      <dsp:spPr>
        <a:xfrm>
          <a:off x="1278989" y="1150468"/>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895F6F2-7310-7845-AE7F-13A87EB93E5A}">
      <dsp:nvSpPr>
        <dsp:cNvPr id="0" name=""/>
        <dsp:cNvSpPr/>
      </dsp:nvSpPr>
      <dsp:spPr>
        <a:xfrm>
          <a:off x="1416833" y="1281420"/>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Realism</a:t>
          </a:r>
          <a:endParaRPr lang="en-US" sz="1200" kern="1200" dirty="0"/>
        </a:p>
      </dsp:txBody>
      <dsp:txXfrm>
        <a:off x="1439906" y="1304493"/>
        <a:ext cx="1194454" cy="741635"/>
      </dsp:txXfrm>
    </dsp:sp>
    <dsp:sp modelId="{DD984BE5-356A-854A-835A-5E390D3D7A01}">
      <dsp:nvSpPr>
        <dsp:cNvPr id="0" name=""/>
        <dsp:cNvSpPr/>
      </dsp:nvSpPr>
      <dsp:spPr>
        <a:xfrm>
          <a:off x="3553423" y="1150468"/>
          <a:ext cx="1240600" cy="47558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74C3585-A9C9-604E-92E6-0ADB9FD2A5E7}">
      <dsp:nvSpPr>
        <dsp:cNvPr id="0" name=""/>
        <dsp:cNvSpPr/>
      </dsp:nvSpPr>
      <dsp:spPr>
        <a:xfrm>
          <a:off x="3691267" y="1281420"/>
          <a:ext cx="1240600" cy="475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Confucianism</a:t>
          </a:r>
          <a:endParaRPr lang="en-US" sz="1200" kern="1200" dirty="0"/>
        </a:p>
      </dsp:txBody>
      <dsp:txXfrm>
        <a:off x="3705196" y="1295349"/>
        <a:ext cx="1212742" cy="447725"/>
      </dsp:txXfrm>
    </dsp:sp>
    <dsp:sp modelId="{C4B2A3D5-D937-4B4F-9845-402012BB65F8}">
      <dsp:nvSpPr>
        <dsp:cNvPr id="0" name=""/>
        <dsp:cNvSpPr/>
      </dsp:nvSpPr>
      <dsp:spPr>
        <a:xfrm>
          <a:off x="2795278" y="1986859"/>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885BF80-194E-314E-BEC7-2889EA4F1FE4}">
      <dsp:nvSpPr>
        <dsp:cNvPr id="0" name=""/>
        <dsp:cNvSpPr/>
      </dsp:nvSpPr>
      <dsp:spPr>
        <a:xfrm>
          <a:off x="2933123" y="2117812"/>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Mengzi</a:t>
          </a:r>
          <a:endParaRPr lang="en-US" sz="1200" kern="1200" dirty="0"/>
        </a:p>
      </dsp:txBody>
      <dsp:txXfrm>
        <a:off x="2956196" y="2140885"/>
        <a:ext cx="1194454" cy="741635"/>
      </dsp:txXfrm>
    </dsp:sp>
    <dsp:sp modelId="{D8E8A2F6-58AF-4D46-A57F-2D8AD6AD4289}">
      <dsp:nvSpPr>
        <dsp:cNvPr id="0" name=""/>
        <dsp:cNvSpPr/>
      </dsp:nvSpPr>
      <dsp:spPr>
        <a:xfrm>
          <a:off x="4311567" y="1986859"/>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D8EF89C-F93F-624A-BA4D-134D8478268D}">
      <dsp:nvSpPr>
        <dsp:cNvPr id="0" name=""/>
        <dsp:cNvSpPr/>
      </dsp:nvSpPr>
      <dsp:spPr>
        <a:xfrm>
          <a:off x="4449412" y="2117812"/>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Xunzi</a:t>
          </a:r>
          <a:endParaRPr lang="en-US" sz="1200" kern="1200" dirty="0"/>
        </a:p>
      </dsp:txBody>
      <dsp:txXfrm>
        <a:off x="4472485" y="2140885"/>
        <a:ext cx="1194454" cy="741635"/>
      </dsp:txXfrm>
    </dsp:sp>
    <dsp:sp modelId="{6AEA3BFC-CF82-B74C-814D-2F7BE2BFD09F}">
      <dsp:nvSpPr>
        <dsp:cNvPr id="0" name=""/>
        <dsp:cNvSpPr/>
      </dsp:nvSpPr>
      <dsp:spPr>
        <a:xfrm>
          <a:off x="4311567" y="3135448"/>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AC8F029-3ECD-D244-A6EC-1AFDC6D6CE27}">
      <dsp:nvSpPr>
        <dsp:cNvPr id="0" name=""/>
        <dsp:cNvSpPr/>
      </dsp:nvSpPr>
      <dsp:spPr>
        <a:xfrm>
          <a:off x="4449412" y="3266401"/>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Dong Zhongshu</a:t>
          </a:r>
          <a:endParaRPr lang="en-US" sz="1200" kern="1200" dirty="0"/>
        </a:p>
      </dsp:txBody>
      <dsp:txXfrm>
        <a:off x="4472485" y="3289474"/>
        <a:ext cx="1194454" cy="741635"/>
      </dsp:txXfrm>
    </dsp:sp>
    <dsp:sp modelId="{3394E46B-DEB3-FC41-8E2A-0D3A19C5760B}">
      <dsp:nvSpPr>
        <dsp:cNvPr id="0" name=""/>
        <dsp:cNvSpPr/>
      </dsp:nvSpPr>
      <dsp:spPr>
        <a:xfrm>
          <a:off x="5552167" y="1150468"/>
          <a:ext cx="1240600" cy="78778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66AD473-11AF-C348-BBB2-D955D38F237A}">
      <dsp:nvSpPr>
        <dsp:cNvPr id="0" name=""/>
        <dsp:cNvSpPr/>
      </dsp:nvSpPr>
      <dsp:spPr>
        <a:xfrm>
          <a:off x="5690012" y="1281420"/>
          <a:ext cx="1240600" cy="787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Mohism</a:t>
          </a:r>
          <a:endParaRPr lang="en-US" sz="1200" kern="1200" dirty="0"/>
        </a:p>
      </dsp:txBody>
      <dsp:txXfrm>
        <a:off x="5713085" y="1304493"/>
        <a:ext cx="1194454" cy="7416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FDE3231-4248-4809-A3C1-5CBFBD2F2449}" type="datetimeFigureOut">
              <a:rPr lang="en-US"/>
              <a:pPr>
                <a:defRPr/>
              </a:pPr>
              <a:t>1/16/18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D414C5-E8A3-4932-B954-AB82CF4013C7}" type="slidenum">
              <a:rPr lang="en-US"/>
              <a:pPr>
                <a:defRPr/>
              </a:pPr>
              <a:t>‹#›</a:t>
            </a:fld>
            <a:endParaRPr lang="en-US"/>
          </a:p>
        </p:txBody>
      </p:sp>
    </p:spTree>
    <p:extLst>
      <p:ext uri="{BB962C8B-B14F-4D97-AF65-F5344CB8AC3E}">
        <p14:creationId xmlns:p14="http://schemas.microsoft.com/office/powerpoint/2010/main" val="2766739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0658AF-6C5F-4853-8A7B-1C837EEE314C}" type="datetimeFigureOut">
              <a:rPr lang="en-US"/>
              <a:pPr>
                <a:defRPr/>
              </a:pPr>
              <a:t>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A5B59C2-0A11-4DCF-9D94-325D98552B0C}" type="slidenum">
              <a:rPr lang="en-US"/>
              <a:pPr>
                <a:defRPr/>
              </a:pPr>
              <a:t>‹#›</a:t>
            </a:fld>
            <a:endParaRPr lang="en-US"/>
          </a:p>
        </p:txBody>
      </p:sp>
    </p:spTree>
    <p:extLst>
      <p:ext uri="{BB962C8B-B14F-4D97-AF65-F5344CB8AC3E}">
        <p14:creationId xmlns:p14="http://schemas.microsoft.com/office/powerpoint/2010/main" val="3469299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8DCD3A37-F710-4E43-924F-0BAD6C76DF59}" type="datetime1">
              <a:rPr lang="en-US" smtClean="0"/>
              <a:pPr>
                <a:defRPr/>
              </a:pPr>
              <a:t>1/16/18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a:pPr/>
              <a:t>‹#›</a:t>
            </a:fld>
            <a:endParaRPr/>
          </a:p>
        </p:txBody>
      </p:sp>
    </p:spTree>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defRPr/>
            </a:pPr>
            <a:fld id="{8E375337-7F02-4342-942B-AA7F857BC6D9}"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756276D8-16C8-4846-ADFB-32E12580D906}"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1BAB0926-34F6-9747-9FB7-CCBF4DCDD420}" type="datetime1">
              <a:rPr lang="en-US" smtClean="0"/>
              <a:pPr>
                <a:defRPr/>
              </a:pPr>
              <a:t>1/16/18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86EBC3-ABA3-49E2-A902-37DC80D10481}"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09473F8-ECA4-6041-B836-03B1B27C5B5C}" type="datetime1">
              <a:rPr lang="en-US" smtClean="0"/>
              <a:pPr>
                <a:defRPr/>
              </a:pPr>
              <a:t>1/16/18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30B036B-4B4C-4729-A7BC-AB0BA2A0B354}"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248BE36-0401-934E-AB9D-5289CDAD65DF}"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E04E1-0D3F-451B-8916-A0CAF53A4DE4}"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D8D27BC-35CA-9F4E-B069-695DC6AC29DA}"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81514F-D44C-442D-BB23-EB1A5BF503D8}" type="slidenum">
              <a:rPr lang="en-US" smtClean="0"/>
              <a:pPr>
                <a:defRPr/>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slow">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B856622-294E-F44A-A44B-F1AEEFBEF20D}"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06DA03F-AE3B-4649-B861-6E6D8867D314}"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9EFF9A-1C55-4F43-BA7C-E9DB4440C3EE}"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D027194F-BD47-914D-AE7C-39F54821B57B}" type="datetime1">
              <a:rPr lang="en-US" smtClean="0"/>
              <a:pPr>
                <a:defRPr/>
              </a:pPr>
              <a:t>1/16/18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02D6FF-6E6A-4541-828F-A3684312CBDE}"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2BB46CBA-667A-AE43-855A-459BF9FC604C}" type="datetime1">
              <a:rPr lang="en-US" smtClean="0"/>
              <a:pPr>
                <a:defRPr/>
              </a:pPr>
              <a:t>1/16/18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606BC7-65D5-4229-AC4C-35DB6F4F08D0}"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572E3497-F59C-6748-A0C8-8D728823DD11}" type="datetime1">
              <a:rPr lang="en-US" smtClean="0"/>
              <a:pPr>
                <a:defRPr/>
              </a:pPr>
              <a:t>1/16/18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79F47-1B58-47EB-A47D-5F689A2B5289}"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pPr>
              <a:defRPr/>
            </a:pPr>
            <a:fld id="{57321175-5B78-7C48-8365-27921E9CCB06}" type="datetime1">
              <a:rPr lang="en-US" smtClean="0"/>
              <a:pPr>
                <a:defRPr/>
              </a:pPr>
              <a:t>1/16/18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pPr>
              <a:defRPr/>
            </a:pPr>
            <a:fld id="{575BD0B6-7CEE-4917-9862-070BF03B857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pPr>
              <a:defRPr/>
            </a:pPr>
            <a:fld id="{F3D7F13A-4BEE-5448-B66F-F68F377F7690}" type="datetime1">
              <a:rPr lang="en-US" smtClean="0"/>
              <a:pPr>
                <a:defRPr/>
              </a:pPr>
              <a:t>1/16/18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120F98-3DD7-48B2-BD3F-FC332AE16D2F}"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EC44228-4E24-674D-9CC5-BD6C9C938FD9}" type="datetime1">
              <a:rPr lang="en-US" smtClean="0"/>
              <a:pPr>
                <a:defRPr/>
              </a:pPr>
              <a:t>1/16/18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0E197E0-9135-2349-85E2-0C6A7A779368}"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CA7F7C96-E355-3146-842A-9969F9DD176D}"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3F48F4-FAF0-4ED7-8FE4-5BE99A0F66C2}"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2396650D-6D48-E548-A6D2-3D2687E91E59}" type="datetime1">
              <a:rPr lang="en-US" smtClean="0"/>
              <a:pPr>
                <a:defRPr/>
              </a:pPr>
              <a:t>1/16/18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6C745C2-9C24-4237-986D-8B1C2F5B3277}" type="slidenum">
              <a:rPr lang="en-US" smtClean="0"/>
              <a:pPr>
                <a:defRPr/>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3D724F9B-A612-BA4D-9970-0D1C2D890D30}" type="datetime1">
              <a:rPr lang="en-US" smtClean="0"/>
              <a:pPr>
                <a:defRPr/>
              </a:pPr>
              <a:t>1/16/18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5BD0B6-7CEE-4917-9862-070BF03B857E}" type="slidenum">
              <a:rPr lang="en-US" smtClean="0"/>
              <a:pPr>
                <a:defRPr/>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fld id="{A914CE8F-78EA-164A-830E-8763E81EA891}" type="datetime1">
              <a:rPr lang="en-US" smtClean="0"/>
              <a:pPr>
                <a:defRPr/>
              </a:pPr>
              <a:t>1/16/18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575BD0B6-7CEE-4917-9862-070BF03B857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Lst>
  <p:transition spd="slow">
    <p:random/>
  </p:transition>
  <p:timing>
    <p:tnLst>
      <p:par>
        <p:cTn id="1" dur="indefinite" restart="never" nodeType="tmRoot"/>
      </p:par>
    </p:tnLst>
  </p:timing>
  <p:hf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hyperlink" Target="http://aphilosopher.wordpress.com/2009/12/29/summary-of-platos-ring-of-gyges/" TargetMode="External"/><Relationship Id="rId4" Type="http://schemas.openxmlformats.org/officeDocument/2006/relationships/hyperlink" Target="http://webs.wofford.edu/kaycd/ethics/gyges.htm" TargetMode="External"/><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plato.stanford.edu/entries/egois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mag.org/content/311/5765/1301.abstract"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kimedia.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ep.utm.edu/menci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11" y="3551206"/>
            <a:ext cx="3990259" cy="1828801"/>
          </a:xfrm>
        </p:spPr>
        <p:txBody>
          <a:bodyPr/>
          <a:lstStyle/>
          <a:p>
            <a:pPr eaLnBrk="1" fontAlgn="auto" hangingPunct="1">
              <a:spcAft>
                <a:spcPts val="0"/>
              </a:spcAft>
              <a:defRPr/>
            </a:pPr>
            <a:r>
              <a:rPr dirty="0" smtClean="0"/>
              <a:t>Confucianism</a:t>
            </a:r>
            <a:r>
              <a:rPr lang="en-US" dirty="0" smtClean="0"/>
              <a:t> II</a:t>
            </a:r>
            <a:endParaRPr dirty="0"/>
          </a:p>
        </p:txBody>
      </p:sp>
      <p:sp>
        <p:nvSpPr>
          <p:cNvPr id="3" name="Subtitle 2"/>
          <p:cNvSpPr>
            <a:spLocks noGrp="1"/>
          </p:cNvSpPr>
          <p:nvPr>
            <p:ph type="subTitle" idx="1"/>
          </p:nvPr>
        </p:nvSpPr>
        <p:spPr>
          <a:xfrm>
            <a:off x="330200" y="5295900"/>
            <a:ext cx="3016250" cy="1049338"/>
          </a:xfrm>
        </p:spPr>
        <p:txBody>
          <a:bodyPr>
            <a:normAutofit/>
          </a:bodyPr>
          <a:lstStyle/>
          <a:p>
            <a:pPr eaLnBrk="1" fontAlgn="auto" hangingPunct="1">
              <a:spcAft>
                <a:spcPts val="0"/>
              </a:spcAft>
              <a:buFont typeface="Wingdings 2"/>
              <a:buNone/>
              <a:defRPr/>
            </a:pPr>
            <a:r>
              <a:rPr lang="en-US" dirty="0" smtClean="0"/>
              <a:t>Mengzi, Xunzi, and Dong Zhongshu</a:t>
            </a:r>
            <a:endParaRPr lang="en-US" dirty="0"/>
          </a:p>
        </p:txBody>
      </p:sp>
      <p:pic>
        <p:nvPicPr>
          <p:cNvPr id="4" name="Picture 3"/>
          <p:cNvPicPr>
            <a:picLocks noChangeAspect="1"/>
          </p:cNvPicPr>
          <p:nvPr/>
        </p:nvPicPr>
        <p:blipFill>
          <a:blip r:embed="rId2"/>
          <a:stretch>
            <a:fillRect/>
          </a:stretch>
        </p:blipFill>
        <p:spPr>
          <a:xfrm>
            <a:off x="4481513" y="644525"/>
            <a:ext cx="3878262" cy="5476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7405"/>
            <a:ext cx="7313613" cy="868362"/>
          </a:xfrm>
        </p:spPr>
        <p:txBody>
          <a:bodyPr/>
          <a:lstStyle/>
          <a:p>
            <a:r>
              <a:rPr lang="en-US" dirty="0" smtClean="0"/>
              <a:t>Why Develop </a:t>
            </a:r>
            <a:r>
              <a:rPr lang="en-US" i="1" dirty="0" smtClean="0"/>
              <a:t>Ren</a:t>
            </a:r>
            <a:r>
              <a:rPr lang="en-US" dirty="0" smtClean="0"/>
              <a:t>?</a:t>
            </a:r>
            <a:endParaRPr lang="en-US" dirty="0"/>
          </a:p>
        </p:txBody>
      </p:sp>
      <p:sp>
        <p:nvSpPr>
          <p:cNvPr id="3" name="Content Placeholder 2"/>
          <p:cNvSpPr>
            <a:spLocks noGrp="1"/>
          </p:cNvSpPr>
          <p:nvPr>
            <p:ph idx="1"/>
          </p:nvPr>
        </p:nvSpPr>
        <p:spPr>
          <a:xfrm>
            <a:off x="683493" y="1318885"/>
            <a:ext cx="7313613" cy="5539115"/>
          </a:xfrm>
        </p:spPr>
        <p:txBody>
          <a:bodyPr>
            <a:normAutofit fontScale="70000" lnSpcReduction="20000"/>
          </a:bodyPr>
          <a:lstStyle/>
          <a:p>
            <a:pPr>
              <a:lnSpc>
                <a:spcPct val="120000"/>
              </a:lnSpc>
              <a:buNone/>
            </a:pPr>
            <a:r>
              <a:rPr lang="en-US" dirty="0" smtClean="0"/>
              <a:t>Koller tells us, p209,</a:t>
            </a:r>
          </a:p>
          <a:p>
            <a:pPr lvl="1">
              <a:lnSpc>
                <a:spcPct val="120000"/>
              </a:lnSpc>
              <a:buNone/>
            </a:pPr>
            <a:r>
              <a:rPr lang="en-US" dirty="0">
                <a:solidFill>
                  <a:srgbClr val="C00000"/>
                </a:solidFill>
              </a:rPr>
              <a:t>While Confucius emphasized </a:t>
            </a:r>
            <a:r>
              <a:rPr lang="en-US" i="1" dirty="0">
                <a:solidFill>
                  <a:srgbClr val="C00000"/>
                </a:solidFill>
              </a:rPr>
              <a:t>ren</a:t>
            </a:r>
            <a:r>
              <a:rPr lang="en-US" dirty="0">
                <a:solidFill>
                  <a:srgbClr val="C00000"/>
                </a:solidFill>
              </a:rPr>
              <a:t>, … he did not discuss the question of why one should practice these virtues in terms of the natural endowments of human nature.</a:t>
            </a:r>
          </a:p>
          <a:p>
            <a:pPr>
              <a:lnSpc>
                <a:spcPct val="120000"/>
              </a:lnSpc>
              <a:buNone/>
            </a:pPr>
            <a:r>
              <a:rPr lang="en-US" dirty="0" smtClean="0"/>
              <a:t>Mengzi, on the other hand, does address the question:</a:t>
            </a:r>
          </a:p>
          <a:p>
            <a:pPr lvl="1">
              <a:lnSpc>
                <a:spcPct val="120000"/>
              </a:lnSpc>
              <a:buNone/>
            </a:pPr>
            <a:r>
              <a:rPr lang="en-US" dirty="0" smtClean="0">
                <a:solidFill>
                  <a:srgbClr val="C00000"/>
                </a:solidFill>
              </a:rPr>
              <a:t>If one accepts Mengzi’s arguments for the innate goodness of human nature and agrees with his explanation of the source of evil in the world, it follows that people should live virtuously, according to </a:t>
            </a:r>
            <a:r>
              <a:rPr lang="en-US" i="1" dirty="0" smtClean="0">
                <a:solidFill>
                  <a:srgbClr val="C00000"/>
                </a:solidFill>
              </a:rPr>
              <a:t>ren</a:t>
            </a:r>
            <a:r>
              <a:rPr lang="en-US" dirty="0" smtClean="0">
                <a:solidFill>
                  <a:srgbClr val="C00000"/>
                </a:solidFill>
              </a:rPr>
              <a:t>, </a:t>
            </a:r>
            <a:r>
              <a:rPr lang="en-US" i="1" dirty="0" smtClean="0">
                <a:solidFill>
                  <a:srgbClr val="C00000"/>
                </a:solidFill>
              </a:rPr>
              <a:t>yi</a:t>
            </a:r>
            <a:r>
              <a:rPr lang="en-US" dirty="0" smtClean="0">
                <a:solidFill>
                  <a:srgbClr val="C00000"/>
                </a:solidFill>
              </a:rPr>
              <a:t>, and </a:t>
            </a:r>
            <a:r>
              <a:rPr lang="en-US" i="1" dirty="0" smtClean="0">
                <a:solidFill>
                  <a:srgbClr val="C00000"/>
                </a:solidFill>
              </a:rPr>
              <a:t>li </a:t>
            </a:r>
            <a:r>
              <a:rPr lang="en-US" dirty="0" smtClean="0">
                <a:solidFill>
                  <a:srgbClr val="C00000"/>
                </a:solidFill>
              </a:rPr>
              <a:t>(propriety), because living virtuously develops one’s humanity, leading to harmonious social relationships and an orderly society. Furthermore, to regulate one’s actions by </a:t>
            </a:r>
            <a:r>
              <a:rPr lang="en-US" i="1" dirty="0" smtClean="0">
                <a:solidFill>
                  <a:srgbClr val="C00000"/>
                </a:solidFill>
              </a:rPr>
              <a:t>yi</a:t>
            </a:r>
            <a:r>
              <a:rPr lang="en-US" dirty="0" smtClean="0">
                <a:solidFill>
                  <a:srgbClr val="C00000"/>
                </a:solidFill>
              </a:rPr>
              <a:t> and </a:t>
            </a:r>
            <a:r>
              <a:rPr lang="en-US" i="1" dirty="0" smtClean="0">
                <a:solidFill>
                  <a:srgbClr val="C00000"/>
                </a:solidFill>
              </a:rPr>
              <a:t>li</a:t>
            </a:r>
            <a:r>
              <a:rPr lang="en-US" dirty="0" smtClean="0">
                <a:solidFill>
                  <a:srgbClr val="C00000"/>
                </a:solidFill>
              </a:rPr>
              <a:t> is to live according to the innate goodness that is basic to human nature. In brief, one should practice the Confucian way because it is the way of fulfilling human nature. </a:t>
            </a:r>
            <a:r>
              <a:rPr lang="en-US" dirty="0" smtClean="0"/>
              <a:t>–Koller, p211, bottom</a:t>
            </a:r>
          </a:p>
          <a:p>
            <a:pPr>
              <a:lnSpc>
                <a:spcPct val="120000"/>
              </a:lnSpc>
              <a:buNone/>
            </a:pPr>
            <a:r>
              <a:rPr lang="en-US" dirty="0" smtClean="0"/>
              <a:t>Does that argument work? _____________________</a:t>
            </a:r>
          </a:p>
          <a:p>
            <a:pPr>
              <a:lnSpc>
                <a:spcPct val="120000"/>
              </a:lnSpc>
              <a:buNone/>
            </a:pPr>
            <a:r>
              <a:rPr lang="en-US" dirty="0" smtClean="0"/>
              <a:t>Who cares for “developing one’s humanity,” “harmonious social relationships,” “an orderly society” … “fulfilling human nature”? _________________</a:t>
            </a:r>
          </a:p>
          <a:p>
            <a:pPr>
              <a:lnSpc>
                <a:spcPct val="120000"/>
              </a:lnSpc>
              <a:buNone/>
            </a:pPr>
            <a:r>
              <a:rPr lang="en-US" dirty="0" smtClean="0"/>
              <a:t>(Does ‘innate’, above, mean ‘essential’ or ‘merely inherent’? ________________)</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9</a:t>
            </a:fld>
            <a:endParaRPr lang="en-US" dirty="0"/>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Xunzi</a:t>
            </a:r>
            <a:endParaRPr lang="en-US" dirty="0"/>
          </a:p>
        </p:txBody>
      </p:sp>
      <p:sp>
        <p:nvSpPr>
          <p:cNvPr id="3" name="Content Placeholder 2"/>
          <p:cNvSpPr>
            <a:spLocks noGrp="1"/>
          </p:cNvSpPr>
          <p:nvPr>
            <p:ph idx="1"/>
          </p:nvPr>
        </p:nvSpPr>
        <p:spPr/>
        <p:txBody>
          <a:bodyPr/>
          <a:lstStyle/>
          <a:p>
            <a:pPr>
              <a:buNone/>
            </a:pPr>
            <a:r>
              <a:rPr lang="en-US" dirty="0" smtClean="0"/>
              <a:t>Xunzi (313-238 BCE)</a:t>
            </a:r>
          </a:p>
          <a:p>
            <a:pPr lvl="1">
              <a:buFont typeface="Arial"/>
              <a:buChar char="•"/>
            </a:pPr>
            <a:r>
              <a:rPr lang="en-US" dirty="0" smtClean="0">
                <a:solidFill>
                  <a:srgbClr val="AF0C0C"/>
                </a:solidFill>
              </a:rPr>
              <a:t>Devoted Confucian while emphasizing Law (without becoming a full-fledged Realist or Legalist)</a:t>
            </a:r>
          </a:p>
          <a:p>
            <a:pPr lvl="1">
              <a:buFont typeface="Arial"/>
              <a:buChar char="•"/>
            </a:pPr>
            <a:r>
              <a:rPr lang="en-US" dirty="0" smtClean="0">
                <a:solidFill>
                  <a:srgbClr val="AF0C0C"/>
                </a:solidFill>
              </a:rPr>
              <a:t>Views Heaven as an impersonal, natural power</a:t>
            </a:r>
          </a:p>
          <a:p>
            <a:pPr lvl="1">
              <a:buFont typeface="Arial"/>
              <a:buChar char="•"/>
            </a:pPr>
            <a:r>
              <a:rPr lang="en-US" dirty="0" smtClean="0">
                <a:solidFill>
                  <a:srgbClr val="AF0C0C"/>
                </a:solidFill>
              </a:rPr>
              <a:t>59 years younger than Mengzi</a:t>
            </a:r>
          </a:p>
          <a:p>
            <a:pPr lvl="1">
              <a:buFont typeface="Arial"/>
              <a:buChar char="•"/>
            </a:pPr>
            <a:r>
              <a:rPr lang="en-US" dirty="0" smtClean="0">
                <a:solidFill>
                  <a:srgbClr val="AF0C0C"/>
                </a:solidFill>
              </a:rPr>
              <a:t>Believes humans are naturally (inherently, innately, but </a:t>
            </a:r>
            <a:r>
              <a:rPr lang="en-US" i="1" dirty="0" smtClean="0">
                <a:solidFill>
                  <a:srgbClr val="AF0C0C"/>
                </a:solidFill>
              </a:rPr>
              <a:t>not essentially?</a:t>
            </a:r>
            <a:r>
              <a:rPr lang="en-US" dirty="0" smtClean="0">
                <a:solidFill>
                  <a:srgbClr val="AF0C0C"/>
                </a:solidFill>
              </a:rPr>
              <a:t>) bad</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10</a:t>
            </a:fld>
            <a:endParaRPr lang="en-US"/>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 is Bad</a:t>
            </a:r>
            <a:br>
              <a:rPr lang="en-US" dirty="0" smtClean="0"/>
            </a:br>
            <a:r>
              <a:rPr lang="en-US" dirty="0" smtClean="0"/>
              <a:t>Xunzi (cont.)</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Xunzi sounds very much like Thomas Hobbes:</a:t>
            </a:r>
          </a:p>
          <a:p>
            <a:pPr lvl="1">
              <a:buNone/>
            </a:pPr>
            <a:r>
              <a:rPr lang="en-US" dirty="0" smtClean="0">
                <a:solidFill>
                  <a:srgbClr val="AF0C0C"/>
                </a:solidFill>
              </a:rPr>
              <a:t>Xunzi argues that human beings not only lack the beginnings of the four virtues claimed by Mengzi, but they actually possess the beginnings of vice in their innate self-interestedness and in their inherent natural desire for profit and pleasure. Xunzi’s theory is that people are born selfish, with desires, some of which are ordinarily unsatisfied. When desires remain unsatisfied, people strive for their satisfaction. And when many persons are selfishly striving for the satisfaction of their conflicting desires without rules or limits, there is contention and strife, which bring about disorder and are harmful to everyone.  </a:t>
            </a:r>
            <a:r>
              <a:rPr lang="en-US" dirty="0" smtClean="0"/>
              <a:t>-Koller, p212, bottom</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11</a:t>
            </a:fld>
            <a:endParaRPr lang="en-US"/>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Mengzi v. </a:t>
            </a:r>
            <a:r>
              <a:rPr lang="en-US" dirty="0" err="1" smtClean="0"/>
              <a:t>Xunzi</a:t>
            </a:r>
            <a:endParaRPr lang="en-US" i="1" dirty="0"/>
          </a:p>
        </p:txBody>
      </p:sp>
      <p:sp>
        <p:nvSpPr>
          <p:cNvPr id="3" name="Text Placeholder 2"/>
          <p:cNvSpPr>
            <a:spLocks noGrp="1"/>
          </p:cNvSpPr>
          <p:nvPr>
            <p:ph type="body" idx="1"/>
          </p:nvPr>
        </p:nvSpPr>
        <p:spPr/>
        <p:txBody>
          <a:bodyPr/>
          <a:lstStyle/>
          <a:p>
            <a:r>
              <a:rPr lang="en-US" dirty="0" smtClean="0"/>
              <a:t>(Altruism v. Egoism in Green Slides)</a:t>
            </a:r>
            <a:endParaRPr lang="en-US" dirty="0"/>
          </a:p>
        </p:txBody>
      </p:sp>
      <p:sp>
        <p:nvSpPr>
          <p:cNvPr id="4" name="Slide Number Placeholder 3"/>
          <p:cNvSpPr>
            <a:spLocks noGrp="1"/>
          </p:cNvSpPr>
          <p:nvPr>
            <p:ph type="sldNum" sz="quarter" idx="12"/>
          </p:nvPr>
        </p:nvSpPr>
        <p:spPr/>
        <p:txBody>
          <a:bodyPr/>
          <a:lstStyle/>
          <a:p>
            <a:pPr>
              <a:defRPr/>
            </a:pPr>
            <a:fld id="{6C120F98-3DD7-48B2-BD3F-FC332AE16D2F}" type="slidenum">
              <a:rPr lang="en-US" smtClean="0"/>
              <a:pPr>
                <a:defRPr/>
              </a:pPr>
              <a:t>12</a:t>
            </a:fld>
            <a:endParaRPr lang="en-US"/>
          </a:p>
        </p:txBody>
      </p:sp>
    </p:spTree>
    <p:extLst>
      <p:ext uri="{BB962C8B-B14F-4D97-AF65-F5344CB8AC3E}">
        <p14:creationId xmlns:p14="http://schemas.microsoft.com/office/powerpoint/2010/main" val="3552974392"/>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experience this thought experiment…</a:t>
            </a:r>
            <a:endParaRPr lang="en-US" i="1" dirty="0"/>
          </a:p>
        </p:txBody>
      </p:sp>
      <p:sp>
        <p:nvSpPr>
          <p:cNvPr id="3" name="Text Placeholder 2"/>
          <p:cNvSpPr>
            <a:spLocks noGrp="1"/>
          </p:cNvSpPr>
          <p:nvPr>
            <p:ph type="body" idx="1"/>
          </p:nvPr>
        </p:nvSpPr>
        <p:spPr/>
        <p:txBody>
          <a:bodyPr>
            <a:normAutofit lnSpcReduction="10000"/>
          </a:bodyPr>
          <a:lstStyle/>
          <a:p>
            <a:r>
              <a:rPr lang="en-US" dirty="0" smtClean="0"/>
              <a:t>Read a very nice summary of the </a:t>
            </a:r>
            <a:r>
              <a:rPr lang="en-US" dirty="0" smtClean="0">
                <a:hlinkClick r:id="rId3"/>
              </a:rPr>
              <a:t>Ring of Gyges</a:t>
            </a:r>
            <a:endParaRPr lang="en-US" dirty="0" smtClean="0"/>
          </a:p>
          <a:p>
            <a:endParaRPr lang="en-US" dirty="0"/>
          </a:p>
          <a:p>
            <a:r>
              <a:rPr lang="en-US" dirty="0" smtClean="0"/>
              <a:t>Here is </a:t>
            </a:r>
            <a:r>
              <a:rPr lang="en-US" dirty="0" smtClean="0">
                <a:hlinkClick r:id="rId4"/>
              </a:rPr>
              <a:t>the story itself</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6C120F98-3DD7-48B2-BD3F-FC332AE16D2F}" type="slidenum">
              <a:rPr lang="en-US" smtClean="0"/>
              <a:pPr>
                <a:defRPr/>
              </a:pPr>
              <a:t>13</a:t>
            </a:fld>
            <a:endParaRPr lang="en-US"/>
          </a:p>
        </p:txBody>
      </p:sp>
    </p:spTree>
    <p:extLst>
      <p:ext uri="{BB962C8B-B14F-4D97-AF65-F5344CB8AC3E}">
        <p14:creationId xmlns:p14="http://schemas.microsoft.com/office/powerpoint/2010/main" val="3552974392"/>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914400" y="1735137"/>
            <a:ext cx="7313613" cy="4664279"/>
          </a:xfrm>
        </p:spPr>
        <p:txBody>
          <a:bodyPr>
            <a:normAutofit fontScale="92500" lnSpcReduction="10000"/>
          </a:bodyPr>
          <a:lstStyle/>
          <a:p>
            <a:pPr marL="265113" indent="-265113" eaLnBrk="1" hangingPunct="1">
              <a:lnSpc>
                <a:spcPct val="120000"/>
              </a:lnSpc>
              <a:buFont typeface="Wingdings 2" charset="2"/>
              <a:buNone/>
              <a:defRPr/>
            </a:pPr>
            <a:r>
              <a:rPr lang="en-US" sz="3000" dirty="0"/>
              <a:t>Read about Egoism</a:t>
            </a:r>
            <a:r>
              <a:rPr lang="en-US" sz="3000" dirty="0" smtClean="0"/>
              <a:t> at </a:t>
            </a:r>
            <a:r>
              <a:rPr lang="en-US" sz="3000" dirty="0" smtClean="0">
                <a:hlinkClick r:id="rId3"/>
              </a:rPr>
              <a:t>Stanford U’s website</a:t>
            </a:r>
            <a:r>
              <a:rPr lang="en-US" sz="3000" dirty="0" smtClean="0"/>
              <a:t> (you can ignore ‘Rational Egoism’)</a:t>
            </a:r>
          </a:p>
          <a:p>
            <a:pPr marL="265113" indent="-265113" eaLnBrk="1" hangingPunct="1">
              <a:lnSpc>
                <a:spcPct val="120000"/>
              </a:lnSpc>
              <a:buFont typeface="Wingdings 2" charset="2"/>
              <a:buNone/>
              <a:defRPr/>
            </a:pPr>
            <a:r>
              <a:rPr lang="en-US" sz="3000" dirty="0" smtClean="0"/>
              <a:t>Two </a:t>
            </a:r>
            <a:r>
              <a:rPr lang="en-US" sz="3000" dirty="0"/>
              <a:t>main theses to consider regarding Egoism</a:t>
            </a:r>
            <a:r>
              <a:rPr lang="en-US" sz="3000" dirty="0" smtClean="0"/>
              <a:t>:</a:t>
            </a:r>
          </a:p>
          <a:p>
            <a:pPr marL="265113" indent="-265113" eaLnBrk="1" hangingPunct="1">
              <a:lnSpc>
                <a:spcPct val="120000"/>
              </a:lnSpc>
              <a:buFont typeface="Wingdings 2" charset="2"/>
              <a:buChar char=""/>
              <a:defRPr/>
            </a:pPr>
            <a:r>
              <a:rPr lang="en-US" sz="3000" dirty="0"/>
              <a:t>Psychological </a:t>
            </a:r>
            <a:r>
              <a:rPr lang="en-US" sz="3000" dirty="0" smtClean="0"/>
              <a:t>Egoism (a </a:t>
            </a:r>
            <a:r>
              <a:rPr lang="en-US" sz="3000" i="1" dirty="0" smtClean="0"/>
              <a:t>descriptive</a:t>
            </a:r>
            <a:r>
              <a:rPr lang="en-US" sz="3000" dirty="0" smtClean="0"/>
              <a:t> theory): </a:t>
            </a:r>
            <a:r>
              <a:rPr lang="en-US" sz="3000" dirty="0"/>
              <a:t>Every human act is motivated solely by self-</a:t>
            </a:r>
            <a:r>
              <a:rPr lang="en-US" sz="3000" dirty="0" smtClean="0"/>
              <a:t>interest</a:t>
            </a:r>
          </a:p>
          <a:p>
            <a:pPr marL="265113" indent="-265113" eaLnBrk="1" hangingPunct="1">
              <a:lnSpc>
                <a:spcPct val="120000"/>
              </a:lnSpc>
              <a:buFont typeface="Wingdings 2" charset="2"/>
              <a:buChar char=""/>
              <a:defRPr/>
            </a:pPr>
            <a:r>
              <a:rPr lang="en-US" sz="3000" dirty="0"/>
              <a:t>Ethical </a:t>
            </a:r>
            <a:r>
              <a:rPr lang="en-US" sz="3000" dirty="0" smtClean="0"/>
              <a:t>Egoism (a </a:t>
            </a:r>
            <a:r>
              <a:rPr lang="en-US" sz="3000" i="1" dirty="0" smtClean="0"/>
              <a:t>prescriptive</a:t>
            </a:r>
            <a:r>
              <a:rPr lang="en-US" sz="3000" dirty="0" smtClean="0"/>
              <a:t> theory): </a:t>
            </a:r>
            <a:r>
              <a:rPr lang="en-US" sz="3000" dirty="0"/>
              <a:t>Every human act ought to be directed toward self-interest</a:t>
            </a:r>
          </a:p>
          <a:p>
            <a:pPr marL="265113" indent="-265113" eaLnBrk="1" hangingPunct="1">
              <a:lnSpc>
                <a:spcPct val="120000"/>
              </a:lnSpc>
              <a:buFont typeface="Wingdings 2" charset="2"/>
              <a:buNone/>
              <a:defRPr/>
            </a:pPr>
            <a:endParaRPr lang="en-US" sz="3000"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14</a:t>
            </a:fld>
            <a:endParaRPr lang="en-US"/>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24549"/>
            <a:ext cx="7313613" cy="868362"/>
          </a:xfrm>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Altruism </a:t>
            </a:r>
            <a:r>
              <a:rPr lang="en-US" dirty="0" err="1" smtClean="0">
                <a:solidFill>
                  <a:schemeClr val="accent1">
                    <a:tint val="88000"/>
                    <a:satMod val="150000"/>
                  </a:schemeClr>
                </a:solidFill>
                <a:ea typeface="+mj-ea"/>
                <a:cs typeface="+mj-cs"/>
              </a:rPr>
              <a:t>v</a:t>
            </a:r>
            <a:r>
              <a:rPr lang="en-US" dirty="0" smtClean="0">
                <a:solidFill>
                  <a:schemeClr val="accent1">
                    <a:tint val="88000"/>
                    <a:satMod val="150000"/>
                  </a:schemeClr>
                </a:solidFill>
                <a:ea typeface="+mj-ea"/>
                <a:cs typeface="+mj-cs"/>
              </a:rPr>
              <a:t>. Psych.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415636" y="1117457"/>
            <a:ext cx="4941455" cy="5472864"/>
          </a:xfrm>
        </p:spPr>
        <p:txBody>
          <a:bodyPr>
            <a:normAutofit fontScale="92500" lnSpcReduction="20000"/>
          </a:bodyPr>
          <a:lstStyle/>
          <a:p>
            <a:pPr marL="265113" indent="-265113" eaLnBrk="1" hangingPunct="1">
              <a:lnSpc>
                <a:spcPct val="120000"/>
              </a:lnSpc>
              <a:buFont typeface="Wingdings 2" charset="2"/>
              <a:buNone/>
              <a:defRPr/>
            </a:pPr>
            <a:r>
              <a:rPr lang="en-US" sz="1800" dirty="0">
                <a:ea typeface="+mn-ea"/>
                <a:cs typeface="+mn-cs"/>
              </a:rPr>
              <a:t>Psychological Egoism (PE) is a premise in Thomas Hobbes’ </a:t>
            </a:r>
            <a:r>
              <a:rPr lang="en-US" sz="1800" i="1" dirty="0" smtClean="0">
                <a:ea typeface="+mn-ea"/>
                <a:cs typeface="+mn-cs"/>
              </a:rPr>
              <a:t>Leviathan</a:t>
            </a:r>
            <a:endParaRPr lang="en-US" sz="1800" dirty="0" smtClean="0">
              <a:ea typeface="+mn-ea"/>
              <a:cs typeface="+mn-cs"/>
            </a:endParaRPr>
          </a:p>
          <a:p>
            <a:pPr marL="265113" indent="-265113" eaLnBrk="1" hangingPunct="1">
              <a:lnSpc>
                <a:spcPct val="120000"/>
              </a:lnSpc>
              <a:buFont typeface="Wingdings 2" charset="2"/>
              <a:buNone/>
              <a:defRPr/>
            </a:pPr>
            <a:r>
              <a:rPr lang="en-US" sz="1800" dirty="0">
                <a:ea typeface="+mn-ea"/>
                <a:cs typeface="+mn-cs"/>
              </a:rPr>
              <a:t>Problem: How can PE (every human act is motivated solely by self-interest) be true</a:t>
            </a:r>
            <a:r>
              <a:rPr lang="en-US" sz="1800" dirty="0" smtClean="0">
                <a:ea typeface="+mn-ea"/>
                <a:cs typeface="+mn-cs"/>
              </a:rPr>
              <a:t>?</a:t>
            </a:r>
          </a:p>
          <a:p>
            <a:pPr marL="265113" indent="-265113" eaLnBrk="1" hangingPunct="1">
              <a:lnSpc>
                <a:spcPct val="120000"/>
              </a:lnSpc>
              <a:buNone/>
              <a:defRPr/>
            </a:pPr>
            <a:r>
              <a:rPr lang="en-US" sz="1800" dirty="0">
                <a:ea typeface="+mn-ea"/>
                <a:cs typeface="+mn-cs"/>
              </a:rPr>
              <a:t>Are there not altruistic </a:t>
            </a:r>
            <a:r>
              <a:rPr lang="en-US" sz="1800" dirty="0" smtClean="0">
                <a:ea typeface="+mn-ea"/>
                <a:cs typeface="+mn-cs"/>
              </a:rPr>
              <a:t>people</a:t>
            </a:r>
            <a:r>
              <a:rPr lang="en-US" sz="1800" dirty="0" smtClean="0"/>
              <a:t>?</a:t>
            </a:r>
            <a:endParaRPr lang="en-US" sz="1800" dirty="0" smtClean="0">
              <a:ea typeface="+mn-ea"/>
              <a:cs typeface="+mn-cs"/>
            </a:endParaRPr>
          </a:p>
          <a:p>
            <a:pPr marL="547688" lvl="1" indent="-200025" eaLnBrk="1" hangingPunct="1">
              <a:lnSpc>
                <a:spcPct val="120000"/>
              </a:lnSpc>
              <a:buFont typeface="Verdana" charset="0"/>
              <a:buChar char="◦"/>
              <a:defRPr/>
            </a:pPr>
            <a:r>
              <a:rPr lang="en-US" sz="1500" dirty="0"/>
              <a:t>Mother Teresa (church)</a:t>
            </a:r>
          </a:p>
          <a:p>
            <a:pPr marL="547688" lvl="1" indent="-200025" eaLnBrk="1" hangingPunct="1">
              <a:lnSpc>
                <a:spcPct val="120000"/>
              </a:lnSpc>
              <a:buFont typeface="Verdana" charset="0"/>
              <a:buChar char="◦"/>
              <a:defRPr/>
            </a:pPr>
            <a:r>
              <a:rPr lang="en-US" sz="1500" dirty="0"/>
              <a:t>Pam Anderson (PETA)</a:t>
            </a:r>
          </a:p>
          <a:p>
            <a:pPr marL="547688" lvl="1" indent="-200025" eaLnBrk="1" hangingPunct="1">
              <a:lnSpc>
                <a:spcPct val="120000"/>
              </a:lnSpc>
              <a:buFont typeface="Verdana" charset="0"/>
              <a:buChar char="◦"/>
              <a:defRPr/>
            </a:pPr>
            <a:r>
              <a:rPr lang="en-US" sz="1500" dirty="0"/>
              <a:t>Angelina Jolie (love of foreign children)</a:t>
            </a:r>
          </a:p>
          <a:p>
            <a:pPr marL="547688" lvl="1" indent="-200025" eaLnBrk="1" hangingPunct="1">
              <a:lnSpc>
                <a:spcPct val="120000"/>
              </a:lnSpc>
              <a:buFont typeface="Verdana" charset="0"/>
              <a:buChar char="◦"/>
              <a:defRPr/>
            </a:pPr>
            <a:r>
              <a:rPr lang="en-US" sz="1500" dirty="0"/>
              <a:t>Greenpeace (Earth</a:t>
            </a:r>
            <a:r>
              <a:rPr lang="en-US" sz="1500" dirty="0" smtClean="0"/>
              <a:t>)</a:t>
            </a:r>
            <a:endParaRPr lang="en-US" sz="1800" dirty="0" smtClean="0">
              <a:ea typeface="+mn-ea"/>
              <a:cs typeface="+mn-cs"/>
            </a:endParaRPr>
          </a:p>
          <a:p>
            <a:pPr marL="265113" indent="-265113" eaLnBrk="1" hangingPunct="1">
              <a:lnSpc>
                <a:spcPct val="120000"/>
              </a:lnSpc>
              <a:buNone/>
              <a:defRPr/>
            </a:pPr>
            <a:r>
              <a:rPr lang="en-US" sz="1800" dirty="0">
                <a:ea typeface="+mn-ea"/>
                <a:cs typeface="+mn-cs"/>
              </a:rPr>
              <a:t>Are there not principled (duty-regarding) </a:t>
            </a:r>
            <a:r>
              <a:rPr lang="en-US" sz="1800" dirty="0" smtClean="0">
                <a:ea typeface="+mn-ea"/>
                <a:cs typeface="+mn-cs"/>
              </a:rPr>
              <a:t>people?</a:t>
            </a:r>
          </a:p>
          <a:p>
            <a:pPr marL="547688" lvl="1" indent="-200025" eaLnBrk="1" hangingPunct="1">
              <a:lnSpc>
                <a:spcPct val="120000"/>
              </a:lnSpc>
              <a:buFont typeface="Verdana" charset="0"/>
              <a:buChar char="◦"/>
              <a:defRPr/>
            </a:pPr>
            <a:r>
              <a:rPr lang="en-US" sz="1500" dirty="0" smtClean="0"/>
              <a:t>Servicemen </a:t>
            </a:r>
            <a:r>
              <a:rPr lang="en-US" sz="1500" dirty="0"/>
              <a:t>and women (country)</a:t>
            </a:r>
          </a:p>
          <a:p>
            <a:pPr marL="547688" lvl="1" indent="-200025" eaLnBrk="1" hangingPunct="1">
              <a:lnSpc>
                <a:spcPct val="120000"/>
              </a:lnSpc>
              <a:buFont typeface="Verdana" charset="0"/>
              <a:buChar char="◦"/>
              <a:defRPr/>
            </a:pPr>
            <a:r>
              <a:rPr lang="en-US" sz="1500" dirty="0"/>
              <a:t>police (society)</a:t>
            </a:r>
          </a:p>
          <a:p>
            <a:pPr marL="547688" lvl="1" indent="-200025" eaLnBrk="1" hangingPunct="1">
              <a:lnSpc>
                <a:spcPct val="120000"/>
              </a:lnSpc>
              <a:buFont typeface="Verdana" charset="0"/>
              <a:buChar char="◦"/>
              <a:defRPr/>
            </a:pPr>
            <a:r>
              <a:rPr lang="en-US" sz="1500" dirty="0"/>
              <a:t>Mom and Dad (kids</a:t>
            </a:r>
            <a:r>
              <a:rPr lang="en-US" sz="1500" dirty="0" smtClean="0"/>
              <a:t>)</a:t>
            </a:r>
            <a:endParaRPr lang="en-US" sz="1800" dirty="0" smtClean="0">
              <a:ea typeface="+mn-ea"/>
              <a:cs typeface="+mn-cs"/>
            </a:endParaRPr>
          </a:p>
          <a:p>
            <a:pPr marL="265113" indent="-265113" eaLnBrk="1" hangingPunct="1">
              <a:lnSpc>
                <a:spcPct val="120000"/>
              </a:lnSpc>
              <a:buFont typeface="Wingdings 2" charset="2"/>
              <a:buNone/>
              <a:defRPr/>
            </a:pPr>
            <a:r>
              <a:rPr lang="en-US" sz="1800" dirty="0">
                <a:ea typeface="+mn-ea"/>
                <a:cs typeface="+mn-cs"/>
              </a:rPr>
              <a:t>PE recognizes both sorts of behavior, but claims both are </a:t>
            </a:r>
            <a:r>
              <a:rPr lang="en-US" sz="1800" i="1" dirty="0">
                <a:ea typeface="+mn-ea"/>
                <a:cs typeface="+mn-cs"/>
              </a:rPr>
              <a:t>really </a:t>
            </a:r>
            <a:r>
              <a:rPr lang="en-US" sz="1800" dirty="0">
                <a:ea typeface="+mn-ea"/>
                <a:cs typeface="+mn-cs"/>
              </a:rPr>
              <a:t>(deep down) motivated by selfish </a:t>
            </a:r>
            <a:r>
              <a:rPr lang="en-US" sz="1800" dirty="0" smtClean="0">
                <a:ea typeface="+mn-ea"/>
                <a:cs typeface="+mn-cs"/>
              </a:rPr>
              <a:t>concerns.</a:t>
            </a:r>
            <a:endParaRPr lang="en-US" sz="1800" dirty="0">
              <a:ea typeface="+mn-ea"/>
              <a:cs typeface="+mn-cs"/>
            </a:endParaRPr>
          </a:p>
        </p:txBody>
      </p:sp>
      <p:pic>
        <p:nvPicPr>
          <p:cNvPr id="4" name="Picture 3"/>
          <p:cNvPicPr>
            <a:picLocks noChangeAspect="1"/>
          </p:cNvPicPr>
          <p:nvPr/>
        </p:nvPicPr>
        <p:blipFill>
          <a:blip r:embed="rId3"/>
          <a:stretch>
            <a:fillRect/>
          </a:stretch>
        </p:blipFill>
        <p:spPr>
          <a:xfrm>
            <a:off x="7737759" y="2743200"/>
            <a:ext cx="1066800" cy="1688527"/>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979" y="3183806"/>
            <a:ext cx="1716344" cy="2616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9979" y="1386298"/>
            <a:ext cx="1594308" cy="159430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564" y="1117456"/>
            <a:ext cx="1533525" cy="1362075"/>
          </a:xfrm>
          <a:prstGeom prst="rect">
            <a:avLst/>
          </a:prstGeom>
          <a:ln>
            <a:noFill/>
          </a:ln>
          <a:effectLst>
            <a:softEdge rad="112500"/>
          </a:effectLst>
        </p:spPr>
      </p:pic>
      <p:sp>
        <p:nvSpPr>
          <p:cNvPr id="11" name="Slide Number Placeholder 10"/>
          <p:cNvSpPr>
            <a:spLocks noGrp="1"/>
          </p:cNvSpPr>
          <p:nvPr>
            <p:ph type="sldNum" sz="quarter" idx="12"/>
          </p:nvPr>
        </p:nvSpPr>
        <p:spPr/>
        <p:txBody>
          <a:bodyPr/>
          <a:lstStyle/>
          <a:p>
            <a:pPr>
              <a:defRPr/>
            </a:pPr>
            <a:fld id="{BE606BC7-65D5-4229-AC4C-35DB6F4F08D0}" type="slidenum">
              <a:rPr lang="en-US" smtClean="0"/>
              <a:pPr>
                <a:defRPr/>
              </a:pPr>
              <a:t>15</a:t>
            </a:fld>
            <a:endParaRPr lang="en-US"/>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rPr>
              <a:t>Altruism </a:t>
            </a:r>
            <a:r>
              <a:rPr lang="en-US" dirty="0" err="1" smtClean="0">
                <a:solidFill>
                  <a:schemeClr val="accent1">
                    <a:tint val="88000"/>
                    <a:satMod val="150000"/>
                  </a:schemeClr>
                </a:solidFill>
              </a:rPr>
              <a:t>v</a:t>
            </a:r>
            <a:r>
              <a:rPr lang="en-US" dirty="0" smtClean="0">
                <a:solidFill>
                  <a:schemeClr val="accent1">
                    <a:tint val="88000"/>
                    <a:satMod val="150000"/>
                  </a:schemeClr>
                </a:solidFill>
              </a:rPr>
              <a:t>.</a:t>
            </a:r>
            <a:r>
              <a:rPr lang="en-US" dirty="0" smtClean="0">
                <a:solidFill>
                  <a:schemeClr val="accent1">
                    <a:tint val="88000"/>
                    <a:satMod val="150000"/>
                  </a:schemeClr>
                </a:solidFill>
                <a:ea typeface="+mj-ea"/>
                <a:cs typeface="+mj-cs"/>
              </a:rPr>
              <a:t> Psych.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368425"/>
            <a:ext cx="3329853" cy="4803775"/>
          </a:xfrm>
        </p:spPr>
        <p:txBody>
          <a:bodyPr>
            <a:normAutofit/>
          </a:bodyPr>
          <a:lstStyle/>
          <a:p>
            <a:pPr eaLnBrk="1" hangingPunct="1">
              <a:buFont typeface="Wingdings 2" charset="2"/>
              <a:buNone/>
              <a:defRPr/>
            </a:pPr>
            <a:r>
              <a:rPr lang="en-US" dirty="0">
                <a:ea typeface="+mn-ea"/>
                <a:cs typeface="+mn-cs"/>
              </a:rPr>
              <a:t>Altruist’s reply: When a PETA activist stands in the hot sun in a chicken suit outside</a:t>
            </a:r>
            <a:r>
              <a:rPr lang="en-US" dirty="0" smtClean="0">
                <a:ea typeface="+mn-ea"/>
                <a:cs typeface="+mn-cs"/>
              </a:rPr>
              <a:t> McDonald’s, </a:t>
            </a:r>
            <a:r>
              <a:rPr lang="en-US" dirty="0">
                <a:ea typeface="+mn-ea"/>
                <a:cs typeface="+mn-cs"/>
              </a:rPr>
              <a:t>they’re sacrificing for others (namely, chickens</a:t>
            </a:r>
            <a:r>
              <a:rPr lang="en-US" dirty="0" smtClean="0">
                <a:ea typeface="+mn-ea"/>
                <a:cs typeface="+mn-cs"/>
              </a:rPr>
              <a:t>).</a:t>
            </a:r>
            <a:endParaRPr lang="en-US" dirty="0">
              <a:ea typeface="+mn-ea"/>
              <a:cs typeface="+mn-cs"/>
            </a:endParaRPr>
          </a:p>
          <a:p>
            <a:pPr eaLnBrk="1" hangingPunct="1">
              <a:buFont typeface="Wingdings 2" charset="2"/>
              <a:buNone/>
              <a:defRPr/>
            </a:pPr>
            <a:r>
              <a:rPr lang="en-US" dirty="0">
                <a:solidFill>
                  <a:srgbClr val="C00000"/>
                </a:solidFill>
                <a:ea typeface="+mn-ea"/>
                <a:cs typeface="+mn-cs"/>
              </a:rPr>
              <a:t>PE reply: No. The PETA activist stands in the sun to avoid feeling guilty about not helping the </a:t>
            </a:r>
            <a:r>
              <a:rPr lang="en-US" dirty="0" smtClean="0">
                <a:solidFill>
                  <a:srgbClr val="C00000"/>
                </a:solidFill>
                <a:ea typeface="+mn-ea"/>
                <a:cs typeface="+mn-cs"/>
              </a:rPr>
              <a:t>chickens.</a:t>
            </a:r>
            <a:endParaRPr lang="en-US" dirty="0">
              <a:solidFill>
                <a:srgbClr val="C00000"/>
              </a:solidFill>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01" y="2007201"/>
            <a:ext cx="4429817" cy="3543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pPr>
              <a:defRPr/>
            </a:pPr>
            <a:fld id="{BE606BC7-65D5-4229-AC4C-35DB6F4F08D0}" type="slidenum">
              <a:rPr lang="en-US" smtClean="0"/>
              <a:pPr>
                <a:defRPr/>
              </a:pPr>
              <a:t>16</a:t>
            </a:fld>
            <a:endParaRPr lang="en-US"/>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Altruism </a:t>
            </a:r>
            <a:r>
              <a:rPr lang="en-US" dirty="0" err="1" smtClean="0">
                <a:solidFill>
                  <a:schemeClr val="accent1">
                    <a:tint val="88000"/>
                    <a:satMod val="150000"/>
                  </a:schemeClr>
                </a:solidFill>
                <a:ea typeface="+mj-ea"/>
                <a:cs typeface="+mj-cs"/>
              </a:rPr>
              <a:t>v</a:t>
            </a:r>
            <a:r>
              <a:rPr lang="en-US" dirty="0" smtClean="0">
                <a:solidFill>
                  <a:schemeClr val="accent1">
                    <a:tint val="88000"/>
                    <a:satMod val="150000"/>
                  </a:schemeClr>
                </a:solidFill>
                <a:ea typeface="+mj-ea"/>
                <a:cs typeface="+mj-cs"/>
              </a:rPr>
              <a:t>. Psych. Egoism</a:t>
            </a:r>
            <a:endParaRPr lang="en-US" dirty="0">
              <a:solidFill>
                <a:schemeClr val="accent1">
                  <a:tint val="88000"/>
                  <a:satMod val="150000"/>
                </a:schemeClr>
              </a:solidFill>
              <a:ea typeface="+mj-ea"/>
              <a:cs typeface="+mj-cs"/>
            </a:endParaRPr>
          </a:p>
        </p:txBody>
      </p:sp>
      <p:sp>
        <p:nvSpPr>
          <p:cNvPr id="5" name="Content Placeholder 2"/>
          <p:cNvSpPr>
            <a:spLocks noGrp="1"/>
          </p:cNvSpPr>
          <p:nvPr>
            <p:ph idx="1"/>
          </p:nvPr>
        </p:nvSpPr>
        <p:spPr>
          <a:xfrm>
            <a:off x="457200" y="1447800"/>
            <a:ext cx="3634509" cy="4525963"/>
          </a:xfrm>
        </p:spPr>
        <p:txBody>
          <a:bodyPr>
            <a:normAutofit lnSpcReduction="10000"/>
          </a:bodyPr>
          <a:lstStyle/>
          <a:p>
            <a:pPr eaLnBrk="1" hangingPunct="1">
              <a:buFont typeface="Wingdings 2" charset="2"/>
              <a:buNone/>
              <a:defRPr/>
            </a:pPr>
            <a:r>
              <a:rPr lang="en-US" dirty="0">
                <a:ea typeface="+mn-ea"/>
                <a:cs typeface="+mn-cs"/>
              </a:rPr>
              <a:t>Dutiful folk’s reply: When a soldier falls on a grenade to save buddies, he or she is plainly motivated by concern for </a:t>
            </a:r>
            <a:r>
              <a:rPr lang="en-US" dirty="0" smtClean="0">
                <a:ea typeface="+mn-ea"/>
                <a:cs typeface="+mn-cs"/>
              </a:rPr>
              <a:t>others.</a:t>
            </a:r>
            <a:endParaRPr lang="en-US" dirty="0">
              <a:ea typeface="+mn-ea"/>
              <a:cs typeface="+mn-cs"/>
            </a:endParaRPr>
          </a:p>
          <a:p>
            <a:pPr eaLnBrk="1" hangingPunct="1">
              <a:buFont typeface="Wingdings 2" charset="2"/>
              <a:buNone/>
              <a:defRPr/>
            </a:pPr>
            <a:r>
              <a:rPr lang="en-US" dirty="0">
                <a:solidFill>
                  <a:srgbClr val="C00000"/>
                </a:solidFill>
                <a:ea typeface="+mn-ea"/>
                <a:cs typeface="+mn-cs"/>
              </a:rPr>
              <a:t>PE reply: No. The soldier knows he or she would feel terrible for not sacrificing for the others, and falls on the grenade to avoid a life of </a:t>
            </a:r>
            <a:r>
              <a:rPr lang="en-US" dirty="0" smtClean="0">
                <a:solidFill>
                  <a:srgbClr val="C00000"/>
                </a:solidFill>
                <a:ea typeface="+mn-ea"/>
                <a:cs typeface="+mn-cs"/>
              </a:rPr>
              <a:t>guilt.</a:t>
            </a:r>
            <a:endParaRPr lang="en-US" dirty="0">
              <a:solidFill>
                <a:srgbClr val="C00000"/>
              </a:solidFill>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1732" y="1618945"/>
            <a:ext cx="4404622" cy="293458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BE606BC7-65D5-4229-AC4C-35DB6F4F08D0}" type="slidenum">
              <a:rPr lang="en-US" smtClean="0"/>
              <a:pPr>
                <a:defRPr/>
              </a:pPr>
              <a:t>17</a:t>
            </a:fld>
            <a:endParaRPr lang="en-US"/>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Psychological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693231"/>
            <a:ext cx="8183562" cy="4478969"/>
          </a:xfrm>
        </p:spPr>
        <p:txBody>
          <a:bodyPr rtlCol="0">
            <a:normAutofit/>
          </a:bodyPr>
          <a:lstStyle/>
          <a:p>
            <a:pPr marL="265176" indent="-265176" eaLnBrk="1" fontAlgn="auto" hangingPunct="1">
              <a:spcAft>
                <a:spcPts val="0"/>
              </a:spcAft>
              <a:buFont typeface="Wingdings 2"/>
              <a:buNone/>
              <a:defRPr/>
            </a:pPr>
            <a:r>
              <a:rPr lang="en-US" dirty="0" smtClean="0">
                <a:ea typeface="+mn-ea"/>
                <a:cs typeface="+mn-cs"/>
              </a:rPr>
              <a:t>Criticism 1 of PE</a:t>
            </a:r>
          </a:p>
          <a:p>
            <a:pPr marL="265176" indent="-265176">
              <a:buFont typeface="Wingdings 2" pitchFamily="18" charset="2"/>
              <a:buNone/>
              <a:defRPr/>
            </a:pPr>
            <a:r>
              <a:rPr lang="en-US" dirty="0" smtClean="0">
                <a:ea typeface="+mn-ea"/>
                <a:cs typeface="+mn-cs"/>
              </a:rPr>
              <a:t>Guilt seems to presuppose </a:t>
            </a:r>
            <a:r>
              <a:rPr lang="en-US" i="1" dirty="0" smtClean="0">
                <a:ea typeface="+mn-ea"/>
                <a:cs typeface="+mn-cs"/>
              </a:rPr>
              <a:t>concern for others for their own sake</a:t>
            </a:r>
            <a:r>
              <a:rPr lang="en-US" dirty="0" smtClean="0">
                <a:ea typeface="+mn-ea"/>
                <a:cs typeface="+mn-cs"/>
              </a:rPr>
              <a:t>. If it did not, why would we feel guilty for letting those others suffer (chickens), or for letting them die (comrades)?</a:t>
            </a:r>
          </a:p>
          <a:p>
            <a:pPr marL="265176" indent="-265176" eaLnBrk="1" fontAlgn="auto" hangingPunct="1">
              <a:spcAft>
                <a:spcPts val="0"/>
              </a:spcAft>
              <a:buFont typeface="Wingdings 2"/>
              <a:buNone/>
              <a:defRPr/>
            </a:pPr>
            <a:r>
              <a:rPr lang="en-US" dirty="0" smtClean="0">
                <a:ea typeface="+mn-ea"/>
                <a:cs typeface="+mn-cs"/>
              </a:rPr>
              <a:t>If guilt presupposes concern for others, then concern for others is a motivating factor in human action, and PE is false.</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18</a:t>
            </a:fld>
            <a:endParaRPr lang="en-US"/>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Sources</a:t>
            </a:r>
            <a:endParaRPr/>
          </a:p>
        </p:txBody>
      </p:sp>
      <p:sp>
        <p:nvSpPr>
          <p:cNvPr id="16385" name="Content Placeholder 2"/>
          <p:cNvSpPr>
            <a:spLocks noGrp="1"/>
          </p:cNvSpPr>
          <p:nvPr>
            <p:ph idx="1"/>
          </p:nvPr>
        </p:nvSpPr>
        <p:spPr>
          <a:xfrm>
            <a:off x="914400" y="1735138"/>
            <a:ext cx="5803900" cy="1602782"/>
          </a:xfrm>
        </p:spPr>
        <p:txBody>
          <a:bodyPr>
            <a:normAutofit/>
          </a:bodyPr>
          <a:lstStyle/>
          <a:p>
            <a:pPr eaLnBrk="1" hangingPunct="1">
              <a:buFont typeface="Wingdings 2" pitchFamily="18" charset="2"/>
              <a:buNone/>
            </a:pPr>
            <a:r>
              <a:rPr lang="en-US" i="1" dirty="0" smtClean="0"/>
              <a:t>Asian Philosophies</a:t>
            </a:r>
            <a:r>
              <a:rPr lang="en-US" dirty="0" smtClean="0"/>
              <a:t>, 6</a:t>
            </a:r>
            <a:r>
              <a:rPr lang="en-US" baseline="30000" dirty="0" smtClean="0"/>
              <a:t>th</a:t>
            </a:r>
            <a:r>
              <a:rPr lang="en-US" dirty="0" smtClean="0"/>
              <a:t> Edition, John M. Koller (hereafter “</a:t>
            </a:r>
            <a:r>
              <a:rPr lang="en-US" dirty="0" err="1" smtClean="0"/>
              <a:t>Koller</a:t>
            </a:r>
            <a:r>
              <a:rPr lang="en-US" dirty="0" smtClean="0"/>
              <a:t>”)</a:t>
            </a:r>
          </a:p>
          <a:p>
            <a:pPr eaLnBrk="1" hangingPunct="1">
              <a:buFont typeface="Wingdings 2" pitchFamily="18" charset="2"/>
              <a:buNone/>
            </a:pPr>
            <a:r>
              <a:rPr lang="en-US" dirty="0" smtClean="0"/>
              <a:t>No Readings</a:t>
            </a:r>
            <a:endParaRPr lang="en-US" dirty="0" smtClean="0"/>
          </a:p>
        </p:txBody>
      </p:sp>
      <p:sp>
        <p:nvSpPr>
          <p:cNvPr id="1638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A21A6F71-C526-47D1-A3FC-47ED8BCE5124}" type="slidenum">
              <a:rPr lang="en-US">
                <a:cs typeface="Arial" charset="0"/>
              </a:rPr>
              <a:pPr fontAlgn="base">
                <a:spcBef>
                  <a:spcPct val="0"/>
                </a:spcBef>
                <a:spcAft>
                  <a:spcPct val="0"/>
                </a:spcAft>
                <a:defRPr/>
              </a:pPr>
              <a:t>1</a:t>
            </a:fld>
            <a:endParaRPr lang="en-US">
              <a:cs typeface="Arial" charset="0"/>
            </a:endParaRPr>
          </a:p>
        </p:txBody>
      </p:sp>
      <p:pic>
        <p:nvPicPr>
          <p:cNvPr id="16389" name="Picture 5"/>
          <p:cNvPicPr>
            <a:picLocks noChangeAspect="1"/>
          </p:cNvPicPr>
          <p:nvPr/>
        </p:nvPicPr>
        <p:blipFill>
          <a:blip r:embed="rId2"/>
          <a:srcRect/>
          <a:stretch>
            <a:fillRect/>
          </a:stretch>
        </p:blipFill>
        <p:spPr bwMode="auto">
          <a:xfrm>
            <a:off x="6886575" y="1371600"/>
            <a:ext cx="1397000" cy="18288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Psychological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358272" y="2193836"/>
            <a:ext cx="3042850" cy="4490143"/>
          </a:xfrm>
        </p:spPr>
        <p:txBody>
          <a:bodyPr>
            <a:normAutofit lnSpcReduction="10000"/>
          </a:bodyPr>
          <a:lstStyle/>
          <a:p>
            <a:pPr eaLnBrk="1" hangingPunct="1">
              <a:buFont typeface="Wingdings 2" charset="2"/>
              <a:buNone/>
            </a:pPr>
            <a:r>
              <a:rPr lang="en-US" dirty="0"/>
              <a:t>PE reply to Criticism </a:t>
            </a:r>
            <a:r>
              <a:rPr lang="en-US" dirty="0" smtClean="0"/>
              <a:t>1</a:t>
            </a:r>
          </a:p>
          <a:p>
            <a:pPr eaLnBrk="1" hangingPunct="1">
              <a:buFont typeface="Wingdings 2" charset="2"/>
              <a:buNone/>
            </a:pPr>
            <a:r>
              <a:rPr lang="en-US" dirty="0"/>
              <a:t>People only feel guilt due to training or conditioning. Therefore, any concern for others that</a:t>
            </a:r>
            <a:r>
              <a:rPr lang="en-US" dirty="0" smtClean="0"/>
              <a:t> produces </a:t>
            </a:r>
            <a:r>
              <a:rPr lang="en-US" dirty="0"/>
              <a:t>guilt is artificial</a:t>
            </a:r>
            <a:r>
              <a:rPr lang="en-US" dirty="0" smtClean="0"/>
              <a:t>.</a:t>
            </a:r>
          </a:p>
          <a:p>
            <a:pPr eaLnBrk="1" hangingPunct="1">
              <a:buFont typeface="Wingdings 2" charset="2"/>
              <a:buNone/>
            </a:pPr>
            <a:r>
              <a:rPr lang="en-US" dirty="0"/>
              <a:t>Does that reply work</a:t>
            </a:r>
            <a:r>
              <a:rPr lang="en-US" dirty="0" smtClean="0"/>
              <a:t>?</a:t>
            </a:r>
          </a:p>
          <a:p>
            <a:pPr eaLnBrk="1" hangingPunct="1">
              <a:buFont typeface="Wingdings 2" charset="2"/>
              <a:buNone/>
            </a:pPr>
            <a:r>
              <a:rPr lang="en-US" dirty="0" smtClean="0"/>
              <a:t>_________________</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422" y="2193837"/>
            <a:ext cx="5149436" cy="3430812"/>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BE606BC7-65D5-4229-AC4C-35DB6F4F08D0}" type="slidenum">
              <a:rPr lang="en-US" smtClean="0"/>
              <a:pPr>
                <a:defRPr/>
              </a:pPr>
              <a:t>19</a:t>
            </a:fld>
            <a:endParaRPr lang="en-US"/>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Psychological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381000" y="1447800"/>
            <a:ext cx="7772400" cy="4943316"/>
          </a:xfrm>
        </p:spPr>
        <p:txBody>
          <a:bodyPr>
            <a:normAutofit/>
          </a:bodyPr>
          <a:lstStyle/>
          <a:p>
            <a:pPr eaLnBrk="1" hangingPunct="1">
              <a:buFont typeface="Wingdings 2" charset="2"/>
              <a:buNone/>
              <a:defRPr/>
            </a:pPr>
            <a:r>
              <a:rPr lang="en-US" dirty="0"/>
              <a:t>Criticism 2 of </a:t>
            </a:r>
            <a:r>
              <a:rPr lang="en-US" dirty="0" smtClean="0"/>
              <a:t>PE</a:t>
            </a:r>
          </a:p>
          <a:p>
            <a:pPr eaLnBrk="1" hangingPunct="1">
              <a:buFont typeface="Wingdings 2" charset="2"/>
              <a:buNone/>
              <a:defRPr/>
            </a:pPr>
            <a:r>
              <a:rPr lang="en-US" dirty="0"/>
              <a:t>PE’s replies might fit </a:t>
            </a:r>
            <a:r>
              <a:rPr lang="en-US" i="1" dirty="0"/>
              <a:t>some</a:t>
            </a:r>
            <a:r>
              <a:rPr lang="en-US" dirty="0"/>
              <a:t> </a:t>
            </a:r>
            <a:r>
              <a:rPr lang="en-US" dirty="0" smtClean="0"/>
              <a:t>cases …</a:t>
            </a:r>
          </a:p>
          <a:p>
            <a:pPr lvl="1">
              <a:buFont typeface="Wingdings" charset="2"/>
              <a:buChar char="q"/>
              <a:defRPr/>
            </a:pPr>
            <a:r>
              <a:rPr lang="en-US" dirty="0" smtClean="0">
                <a:solidFill>
                  <a:schemeClr val="accent2">
                    <a:lumMod val="75000"/>
                    <a:lumOff val="25000"/>
                  </a:schemeClr>
                </a:solidFill>
              </a:rPr>
              <a:t>perhaps </a:t>
            </a:r>
            <a:r>
              <a:rPr lang="en-US" i="1" dirty="0">
                <a:solidFill>
                  <a:schemeClr val="accent2">
                    <a:lumMod val="75000"/>
                    <a:lumOff val="25000"/>
                  </a:schemeClr>
                </a:solidFill>
              </a:rPr>
              <a:t>some</a:t>
            </a:r>
            <a:r>
              <a:rPr lang="en-US" dirty="0">
                <a:solidFill>
                  <a:schemeClr val="accent2">
                    <a:lumMod val="75000"/>
                    <a:lumOff val="25000"/>
                  </a:schemeClr>
                </a:solidFill>
              </a:rPr>
              <a:t> soldiers jump on grenades to avoid</a:t>
            </a:r>
            <a:r>
              <a:rPr lang="en-US" dirty="0" smtClean="0">
                <a:solidFill>
                  <a:schemeClr val="accent2">
                    <a:lumMod val="75000"/>
                    <a:lumOff val="25000"/>
                  </a:schemeClr>
                </a:solidFill>
              </a:rPr>
              <a:t> dishonor</a:t>
            </a:r>
          </a:p>
          <a:p>
            <a:pPr lvl="1">
              <a:buFont typeface="Wingdings" charset="2"/>
              <a:buChar char="q"/>
              <a:defRPr/>
            </a:pPr>
            <a:r>
              <a:rPr lang="en-US" dirty="0" smtClean="0">
                <a:solidFill>
                  <a:schemeClr val="accent2">
                    <a:lumMod val="75000"/>
                    <a:lumOff val="25000"/>
                  </a:schemeClr>
                </a:solidFill>
              </a:rPr>
              <a:t>perhaps </a:t>
            </a:r>
            <a:r>
              <a:rPr lang="en-US" i="1" dirty="0" smtClean="0">
                <a:solidFill>
                  <a:schemeClr val="accent2">
                    <a:lumMod val="75000"/>
                    <a:lumOff val="25000"/>
                  </a:schemeClr>
                </a:solidFill>
              </a:rPr>
              <a:t>some</a:t>
            </a:r>
            <a:r>
              <a:rPr lang="en-US" dirty="0" smtClean="0">
                <a:solidFill>
                  <a:schemeClr val="accent2">
                    <a:lumMod val="75000"/>
                    <a:lumOff val="25000"/>
                  </a:schemeClr>
                </a:solidFill>
              </a:rPr>
              <a:t> </a:t>
            </a:r>
            <a:r>
              <a:rPr lang="en-US" dirty="0">
                <a:solidFill>
                  <a:schemeClr val="accent2">
                    <a:lumMod val="75000"/>
                    <a:lumOff val="25000"/>
                  </a:schemeClr>
                </a:solidFill>
              </a:rPr>
              <a:t>activists skip the football game and picket KFC to avoid </a:t>
            </a:r>
            <a:r>
              <a:rPr lang="en-US" dirty="0" smtClean="0">
                <a:solidFill>
                  <a:schemeClr val="accent2">
                    <a:lumMod val="75000"/>
                    <a:lumOff val="25000"/>
                  </a:schemeClr>
                </a:solidFill>
              </a:rPr>
              <a:t>guilt</a:t>
            </a:r>
          </a:p>
          <a:p>
            <a:pPr lvl="1">
              <a:buFont typeface="Wingdings" charset="2"/>
              <a:buChar char="q"/>
              <a:defRPr/>
            </a:pPr>
            <a:r>
              <a:rPr lang="en-US" dirty="0" smtClean="0">
                <a:solidFill>
                  <a:schemeClr val="accent2">
                    <a:lumMod val="75000"/>
                    <a:lumOff val="25000"/>
                  </a:schemeClr>
                </a:solidFill>
              </a:rPr>
              <a:t>perhaps </a:t>
            </a:r>
            <a:r>
              <a:rPr lang="en-US" i="1" dirty="0" smtClean="0">
                <a:solidFill>
                  <a:schemeClr val="accent2">
                    <a:lumMod val="75000"/>
                    <a:lumOff val="25000"/>
                  </a:schemeClr>
                </a:solidFill>
              </a:rPr>
              <a:t>some</a:t>
            </a:r>
            <a:r>
              <a:rPr lang="en-US" dirty="0" smtClean="0">
                <a:solidFill>
                  <a:schemeClr val="accent2">
                    <a:lumMod val="75000"/>
                    <a:lumOff val="25000"/>
                  </a:schemeClr>
                </a:solidFill>
              </a:rPr>
              <a:t> religious figures do good to avoid eternal punishment</a:t>
            </a:r>
          </a:p>
          <a:p>
            <a:pPr eaLnBrk="1" hangingPunct="1">
              <a:buFont typeface="Wingdings 2" charset="2"/>
              <a:buNone/>
              <a:defRPr/>
            </a:pPr>
            <a:r>
              <a:rPr lang="en-US" dirty="0" smtClean="0"/>
              <a:t>but </a:t>
            </a:r>
            <a:r>
              <a:rPr lang="en-US" dirty="0"/>
              <a:t>why think those</a:t>
            </a:r>
            <a:r>
              <a:rPr lang="en-US" dirty="0" smtClean="0"/>
              <a:t> all soldiers, activist, religious folks are so motivated?</a:t>
            </a:r>
          </a:p>
          <a:p>
            <a:pPr eaLnBrk="1" hangingPunct="1">
              <a:buFont typeface="Wingdings 2" charset="2"/>
              <a:buNone/>
              <a:defRPr/>
            </a:pPr>
            <a:r>
              <a:rPr lang="en-US" dirty="0" smtClean="0"/>
              <a:t>Psychological Egoism is a </a:t>
            </a:r>
            <a:r>
              <a:rPr lang="en-US" i="1" dirty="0" smtClean="0"/>
              <a:t>Hasty Generalization</a:t>
            </a:r>
          </a:p>
          <a:p>
            <a:pPr eaLnBrk="1" hangingPunct="1">
              <a:buFont typeface="Wingdings 2" charset="2"/>
              <a:buNone/>
              <a:defRPr/>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20</a:t>
            </a:fld>
            <a:endParaRPr lang="en-US"/>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Psychological Egoism</a:t>
            </a:r>
            <a:endParaRPr lang="en-US" dirty="0"/>
          </a:p>
        </p:txBody>
      </p:sp>
      <p:sp>
        <p:nvSpPr>
          <p:cNvPr id="3" name="Content Placeholder 2"/>
          <p:cNvSpPr>
            <a:spLocks noGrp="1"/>
          </p:cNvSpPr>
          <p:nvPr>
            <p:ph idx="1"/>
          </p:nvPr>
        </p:nvSpPr>
        <p:spPr>
          <a:xfrm>
            <a:off x="914400" y="1735138"/>
            <a:ext cx="7313613" cy="4539776"/>
          </a:xfrm>
        </p:spPr>
        <p:txBody>
          <a:bodyPr>
            <a:normAutofit/>
          </a:bodyPr>
          <a:lstStyle/>
          <a:p>
            <a:pPr>
              <a:buFont typeface="Wingdings"/>
              <a:buNone/>
              <a:defRPr/>
            </a:pPr>
            <a:r>
              <a:rPr lang="en-US" dirty="0" smtClean="0"/>
              <a:t>PE Reply to Criticism 2:</a:t>
            </a:r>
          </a:p>
          <a:p>
            <a:pPr>
              <a:buFont typeface="Wingdings"/>
              <a:buNone/>
              <a:defRPr/>
            </a:pPr>
            <a:r>
              <a:rPr lang="en-US" dirty="0" smtClean="0"/>
              <a:t>Standing Presumption should be on PE side.</a:t>
            </a:r>
          </a:p>
          <a:p>
            <a:pPr lvl="1">
              <a:buFont typeface="Wingdings" charset="2"/>
              <a:buChar char="q"/>
              <a:defRPr/>
            </a:pPr>
            <a:r>
              <a:rPr lang="en-US" dirty="0" smtClean="0">
                <a:solidFill>
                  <a:srgbClr val="AF0C0C"/>
                </a:solidFill>
              </a:rPr>
              <a:t>We know we act selfishly very often. </a:t>
            </a:r>
          </a:p>
          <a:p>
            <a:pPr lvl="1">
              <a:buFont typeface="Wingdings" charset="2"/>
              <a:buChar char="q"/>
              <a:defRPr/>
            </a:pPr>
            <a:r>
              <a:rPr lang="en-US" dirty="0" smtClean="0">
                <a:solidFill>
                  <a:srgbClr val="AF0C0C"/>
                </a:solidFill>
              </a:rPr>
              <a:t>We don’t know we ever act altruistically. </a:t>
            </a:r>
          </a:p>
          <a:p>
            <a:pPr lvl="1">
              <a:buFont typeface="Wingdings" charset="2"/>
              <a:buChar char="q"/>
              <a:defRPr/>
            </a:pPr>
            <a:r>
              <a:rPr lang="en-US" dirty="0" smtClean="0">
                <a:solidFill>
                  <a:srgbClr val="AF0C0C"/>
                </a:solidFill>
              </a:rPr>
              <a:t>If any examples of altruism proposed are possibly selfish, that’s good evidence we are always acting selfishly, despite appearances.</a:t>
            </a:r>
          </a:p>
          <a:p>
            <a:pPr>
              <a:buFont typeface="Wingdings"/>
              <a:buNone/>
              <a:defRPr/>
            </a:pPr>
            <a:r>
              <a:rPr lang="en-US" dirty="0" smtClean="0"/>
              <a:t>The Burden of Proof falls on Altruism</a:t>
            </a:r>
          </a:p>
          <a:p>
            <a:pPr>
              <a:buFont typeface="Wingdings"/>
              <a:buNone/>
              <a:defRPr/>
            </a:pPr>
            <a:r>
              <a:rPr lang="en-US" dirty="0" smtClean="0"/>
              <a:t>Does that reply work? _______________</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21</a:t>
            </a:fld>
            <a:endParaRPr lang="en-US"/>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01371"/>
            <a:ext cx="7313613" cy="868362"/>
          </a:xfrm>
        </p:spPr>
        <p:txBody>
          <a:bodyPr/>
          <a:lstStyle/>
          <a:p>
            <a:pPr eaLnBrk="1" fontAlgn="auto" hangingPunct="1">
              <a:spcAft>
                <a:spcPts val="0"/>
              </a:spcAft>
              <a:defRPr/>
            </a:pPr>
            <a:r>
              <a:rPr lang="en-US" dirty="0" smtClean="0">
                <a:ea typeface="+mj-ea"/>
                <a:cs typeface="+mj-cs"/>
              </a:rPr>
              <a:t>Psychological Egoism</a:t>
            </a:r>
            <a:endParaRPr lang="en-US" dirty="0">
              <a:ea typeface="+mj-ea"/>
              <a:cs typeface="+mj-cs"/>
            </a:endParaRPr>
          </a:p>
        </p:txBody>
      </p:sp>
      <p:sp>
        <p:nvSpPr>
          <p:cNvPr id="3" name="Content Placeholder 2"/>
          <p:cNvSpPr>
            <a:spLocks noGrp="1"/>
          </p:cNvSpPr>
          <p:nvPr>
            <p:ph idx="1"/>
          </p:nvPr>
        </p:nvSpPr>
        <p:spPr>
          <a:xfrm>
            <a:off x="503238" y="1121264"/>
            <a:ext cx="8183562" cy="536575"/>
          </a:xfrm>
        </p:spPr>
        <p:txBody>
          <a:bodyPr/>
          <a:lstStyle/>
          <a:p>
            <a:pPr eaLnBrk="1" hangingPunct="1">
              <a:lnSpc>
                <a:spcPct val="90000"/>
              </a:lnSpc>
              <a:buFont typeface="Wingdings 2" panose="05020102010507070707" pitchFamily="18" charset="2"/>
              <a:buNone/>
            </a:pPr>
            <a:r>
              <a:rPr lang="en-US" smtClean="0">
                <a:ea typeface="ＭＳ Ｐゴシック" panose="020B0600070205080204" pitchFamily="34" charset="-128"/>
              </a:rPr>
              <a:t>Criticism 3 of PE</a:t>
            </a:r>
          </a:p>
          <a:p>
            <a:pPr eaLnBrk="1" hangingPunct="1">
              <a:lnSpc>
                <a:spcPct val="90000"/>
              </a:lnSpc>
              <a:buFont typeface="Wingdings 2" panose="05020102010507070707" pitchFamily="18" charset="2"/>
              <a:buNone/>
            </a:pPr>
            <a:endParaRPr lang="en-US" smtClean="0">
              <a:ea typeface="ＭＳ Ｐゴシック" panose="020B0600070205080204" pitchFamily="34" charset="-128"/>
            </a:endParaRPr>
          </a:p>
          <a:p>
            <a:pPr eaLnBrk="1" hangingPunct="1">
              <a:lnSpc>
                <a:spcPct val="90000"/>
              </a:lnSpc>
              <a:buFont typeface="Wingdings 2" panose="05020102010507070707" pitchFamily="18" charset="2"/>
              <a:buNone/>
            </a:pPr>
            <a:endParaRPr lang="en-US" smtClean="0">
              <a:ea typeface="ＭＳ Ｐゴシック" panose="020B0600070205080204" pitchFamily="34" charset="-128"/>
            </a:endParaRPr>
          </a:p>
        </p:txBody>
      </p:sp>
      <p:sp>
        <p:nvSpPr>
          <p:cNvPr id="5" name="Rectangle 4"/>
          <p:cNvSpPr>
            <a:spLocks noChangeArrowheads="1"/>
          </p:cNvSpPr>
          <p:nvPr/>
        </p:nvSpPr>
        <p:spPr bwMode="auto">
          <a:xfrm>
            <a:off x="609600" y="1962639"/>
            <a:ext cx="4800600" cy="16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n-lt"/>
                <a:ea typeface="+mn-ea"/>
                <a:cs typeface="+mn-cs"/>
              </a:rPr>
              <a:t>Karl Popper (1902-1994) suggested that a theory is meaningful only if some conceivable test could show it was false: Falsifiability is required of any “scientific theory”</a:t>
            </a:r>
          </a:p>
        </p:txBody>
      </p:sp>
      <p:sp>
        <p:nvSpPr>
          <p:cNvPr id="6" name="Rectangle 5"/>
          <p:cNvSpPr>
            <a:spLocks noChangeArrowheads="1"/>
          </p:cNvSpPr>
          <p:nvPr/>
        </p:nvSpPr>
        <p:spPr bwMode="auto">
          <a:xfrm>
            <a:off x="609600" y="3798367"/>
            <a:ext cx="6252979" cy="288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dirty="0">
                <a:latin typeface="+mn-lt"/>
                <a:ea typeface="+mn-ea"/>
                <a:cs typeface="+mn-cs"/>
              </a:rPr>
              <a:t>Is PE a scientific theory? In the sense that it is a descriptive theory, and not a normative theory, yes (it makes a claim about how our minds work, not about how they should work).</a:t>
            </a:r>
          </a:p>
          <a:p>
            <a:pPr eaLnBrk="1" hangingPunct="1">
              <a:lnSpc>
                <a:spcPct val="110000"/>
              </a:lnSpc>
            </a:pPr>
            <a:endParaRPr lang="en-US" dirty="0">
              <a:latin typeface="+mn-lt"/>
              <a:ea typeface="+mn-ea"/>
              <a:cs typeface="+mn-cs"/>
            </a:endParaRPr>
          </a:p>
          <a:p>
            <a:pPr eaLnBrk="1" hangingPunct="1">
              <a:lnSpc>
                <a:spcPct val="110000"/>
              </a:lnSpc>
            </a:pPr>
            <a:r>
              <a:rPr lang="en-US" dirty="0">
                <a:latin typeface="+mn-lt"/>
                <a:ea typeface="+mn-ea"/>
                <a:cs typeface="+mn-cs"/>
              </a:rPr>
              <a:t>Can PE be tested? Perhaps. </a:t>
            </a:r>
            <a:r>
              <a:rPr lang="en-US" dirty="0">
                <a:latin typeface="+mn-lt"/>
                <a:ea typeface="+mn-ea"/>
                <a:cs typeface="+mn-cs"/>
                <a:hlinkClick r:id="rId3"/>
              </a:rPr>
              <a:t>Psychologists try to prove infants are hardwired for altruism</a:t>
            </a:r>
            <a:r>
              <a:rPr lang="en-US" dirty="0">
                <a:latin typeface="+mn-lt"/>
                <a:ea typeface="+mn-ea"/>
                <a:cs typeface="+mn-cs"/>
              </a:rPr>
              <a:t>. Those studies, though, are inconclusive to date …</a:t>
            </a:r>
            <a:r>
              <a:rPr lang="en-US" dirty="0" smtClean="0">
                <a:latin typeface="+mn-lt"/>
                <a:ea typeface="+mn-ea"/>
                <a:cs typeface="+mn-cs"/>
              </a:rPr>
              <a:t> can they ever succeed?</a:t>
            </a:r>
          </a:p>
          <a:p>
            <a:pPr eaLnBrk="1" hangingPunct="1">
              <a:lnSpc>
                <a:spcPct val="80000"/>
              </a:lnSpc>
            </a:pPr>
            <a:endParaRPr lang="en-US" sz="2200" dirty="0">
              <a:latin typeface="Franklin Gothic Book" panose="020B05030201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421" y="1121264"/>
            <a:ext cx="1932571" cy="2477655"/>
          </a:xfrm>
          <a:prstGeom prst="rect">
            <a:avLst/>
          </a:prstGeom>
          <a:ln>
            <a:noFill/>
          </a:ln>
          <a:effectLst>
            <a:outerShdw blurRad="292100" dist="139700" dir="2700000" algn="tl" rotWithShape="0">
              <a:srgbClr val="333333">
                <a:alpha val="65000"/>
              </a:srgbClr>
            </a:outerShdw>
          </a:effectLst>
        </p:spPr>
      </p:pic>
      <p:sp>
        <p:nvSpPr>
          <p:cNvPr id="8" name="Oval Callout 7"/>
          <p:cNvSpPr/>
          <p:nvPr/>
        </p:nvSpPr>
        <p:spPr>
          <a:xfrm>
            <a:off x="7204488" y="3989220"/>
            <a:ext cx="1613892" cy="2580782"/>
          </a:xfrm>
          <a:prstGeom prst="wedgeEllipseCallout">
            <a:avLst>
              <a:gd name="adj1" fmla="val -100562"/>
              <a:gd name="adj2" fmla="val 205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Mengzi argues for this. See slide 6, or Koller, p211 top</a:t>
            </a:r>
            <a:endParaRPr lang="en-US" dirty="0"/>
          </a:p>
        </p:txBody>
      </p:sp>
      <p:sp>
        <p:nvSpPr>
          <p:cNvPr id="9" name="Slide Number Placeholder 8"/>
          <p:cNvSpPr>
            <a:spLocks noGrp="1"/>
          </p:cNvSpPr>
          <p:nvPr>
            <p:ph type="sldNum" sz="quarter" idx="12"/>
          </p:nvPr>
        </p:nvSpPr>
        <p:spPr/>
        <p:txBody>
          <a:bodyPr/>
          <a:lstStyle/>
          <a:p>
            <a:pPr>
              <a:defRPr/>
            </a:pPr>
            <a:fld id="{BE606BC7-65D5-4229-AC4C-35DB6F4F08D0}" type="slidenum">
              <a:rPr lang="en-US" smtClean="0"/>
              <a:pPr>
                <a:defRPr/>
              </a:pPr>
              <a:t>22</a:t>
            </a:fld>
            <a:endParaRPr lang="en-US" dirty="0"/>
          </a:p>
        </p:txBody>
      </p:sp>
    </p:spTree>
    <p:extLst>
      <p:ext uri="{BB962C8B-B14F-4D97-AF65-F5344CB8AC3E}">
        <p14:creationId xmlns:p14="http://schemas.microsoft.com/office/powerpoint/2010/main" val="89277916"/>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503238"/>
            <a:ext cx="7313613" cy="868362"/>
          </a:xfrm>
        </p:spPr>
        <p:txBody>
          <a:bodyPr/>
          <a:lstStyle/>
          <a:p>
            <a:pPr eaLnBrk="1" fontAlgn="auto" hangingPunct="1">
              <a:spcAft>
                <a:spcPts val="0"/>
              </a:spcAft>
              <a:defRPr/>
            </a:pPr>
            <a:r>
              <a:rPr lang="en-US" dirty="0" smtClean="0">
                <a:ea typeface="+mj-ea"/>
                <a:cs typeface="+mj-cs"/>
              </a:rPr>
              <a:t>Psychological Egoism</a:t>
            </a:r>
            <a:endParaRPr lang="en-US" dirty="0">
              <a:ea typeface="+mj-ea"/>
              <a:cs typeface="+mj-cs"/>
            </a:endParaRPr>
          </a:p>
        </p:txBody>
      </p:sp>
      <p:sp>
        <p:nvSpPr>
          <p:cNvPr id="7" name="Rectangle 6"/>
          <p:cNvSpPr>
            <a:spLocks noChangeArrowheads="1"/>
          </p:cNvSpPr>
          <p:nvPr/>
        </p:nvSpPr>
        <p:spPr bwMode="auto">
          <a:xfrm>
            <a:off x="533400" y="1431925"/>
            <a:ext cx="8077200" cy="4232606"/>
          </a:xfrm>
          <a:prstGeom prst="rect">
            <a:avLst/>
          </a:prstGeom>
          <a:noFill/>
          <a:ln w="9525">
            <a:noFill/>
            <a:miter lim="800000"/>
            <a:headEnd/>
            <a:tailEnd/>
          </a:ln>
        </p:spPr>
        <p:txBody>
          <a:bodyPr>
            <a:prstTxWarp prst="textNoShape">
              <a:avLst/>
            </a:prstTxWarp>
            <a:normAutofit fontScale="85000" lnSpcReduction="20000"/>
          </a:bodyPr>
          <a:lstStyle/>
          <a:p>
            <a:pPr marL="342900" indent="-342900">
              <a:lnSpc>
                <a:spcPct val="110000"/>
              </a:lnSpc>
              <a:spcBef>
                <a:spcPct val="20000"/>
              </a:spcBef>
              <a:buFont typeface="Arial" charset="0"/>
              <a:buNone/>
            </a:pPr>
            <a:r>
              <a:rPr lang="en-US" sz="3900" dirty="0">
                <a:latin typeface="+mn-lt"/>
                <a:cs typeface="+mn-cs"/>
              </a:rPr>
              <a:t>Desperation Reply of PE:</a:t>
            </a:r>
          </a:p>
          <a:p>
            <a:pPr marL="342900" indent="-342900">
              <a:lnSpc>
                <a:spcPct val="110000"/>
              </a:lnSpc>
              <a:spcBef>
                <a:spcPct val="20000"/>
              </a:spcBef>
              <a:buFont typeface="Arial" charset="0"/>
              <a:buNone/>
            </a:pPr>
            <a:endParaRPr lang="en-US" sz="3900" dirty="0">
              <a:latin typeface="+mn-lt"/>
              <a:cs typeface="+mn-cs"/>
            </a:endParaRPr>
          </a:p>
          <a:p>
            <a:pPr marL="342900" indent="-342900">
              <a:lnSpc>
                <a:spcPct val="110000"/>
              </a:lnSpc>
              <a:spcBef>
                <a:spcPct val="20000"/>
              </a:spcBef>
              <a:buFont typeface="Arial" charset="0"/>
              <a:buNone/>
            </a:pPr>
            <a:r>
              <a:rPr lang="en-US" sz="3900" dirty="0">
                <a:latin typeface="+mn-lt"/>
                <a:cs typeface="+mn-cs"/>
              </a:rPr>
              <a:t>Look, we’re going around and around! Just think about it … those examples of altruistic behavior you like?  They must be selfish deep down because, after all, the agent wanted to do those things. And if anything you do you must want to do, that’s egoism!</a:t>
            </a:r>
          </a:p>
          <a:p>
            <a:pPr marL="342900" indent="-342900">
              <a:spcBef>
                <a:spcPct val="20000"/>
              </a:spcBef>
              <a:buFont typeface="Arial" charset="0"/>
              <a:buNone/>
            </a:pPr>
            <a:endParaRPr lang="en-US" dirty="0">
              <a:latin typeface="Franklin Gothic Book" charset="0"/>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23</a:t>
            </a:fld>
            <a:endParaRPr lang="en-US"/>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p:spPr>
        <p:txBody>
          <a:bodyPr/>
          <a:lstStyle/>
          <a:p>
            <a:pPr eaLnBrk="1" fontAlgn="auto" hangingPunct="1">
              <a:spcAft>
                <a:spcPts val="0"/>
              </a:spcAft>
              <a:defRPr/>
            </a:pPr>
            <a:r>
              <a:rPr lang="en-US" dirty="0" smtClean="0">
                <a:ea typeface="+mj-ea"/>
                <a:cs typeface="+mj-cs"/>
              </a:rPr>
              <a:t>Psychological Egoism</a:t>
            </a:r>
            <a:endParaRPr lang="en-US" dirty="0">
              <a:ea typeface="+mj-ea"/>
              <a:cs typeface="+mj-cs"/>
            </a:endParaRPr>
          </a:p>
        </p:txBody>
      </p:sp>
      <p:sp>
        <p:nvSpPr>
          <p:cNvPr id="3" name="Rectangle 2"/>
          <p:cNvSpPr>
            <a:spLocks noChangeArrowheads="1"/>
          </p:cNvSpPr>
          <p:nvPr/>
        </p:nvSpPr>
        <p:spPr bwMode="auto">
          <a:xfrm>
            <a:off x="533400" y="1371600"/>
            <a:ext cx="8077200" cy="5136078"/>
          </a:xfrm>
          <a:prstGeom prst="rect">
            <a:avLst/>
          </a:prstGeom>
          <a:noFill/>
          <a:ln w="9525">
            <a:noFill/>
            <a:miter lim="800000"/>
            <a:headEnd/>
            <a:tailEnd/>
          </a:ln>
        </p:spPr>
        <p:txBody>
          <a:bodyPr>
            <a:prstTxWarp prst="textNoShape">
              <a:avLst/>
            </a:prstTxWarp>
            <a:normAutofit fontScale="70000" lnSpcReduction="20000"/>
          </a:bodyPr>
          <a:lstStyle/>
          <a:p>
            <a:pPr marL="342900" indent="-342900">
              <a:lnSpc>
                <a:spcPct val="120000"/>
              </a:lnSpc>
              <a:spcBef>
                <a:spcPct val="20000"/>
              </a:spcBef>
              <a:buFont typeface="Arial" charset="0"/>
              <a:buNone/>
            </a:pPr>
            <a:r>
              <a:rPr lang="en-US" sz="3300" dirty="0">
                <a:latin typeface="+mn-lt"/>
                <a:cs typeface="+mn-cs"/>
              </a:rPr>
              <a:t>Reply to Desperation Reply of PE:</a:t>
            </a:r>
          </a:p>
          <a:p>
            <a:pPr marL="342900" indent="-342900">
              <a:lnSpc>
                <a:spcPct val="120000"/>
              </a:lnSpc>
              <a:spcBef>
                <a:spcPct val="20000"/>
              </a:spcBef>
              <a:buFont typeface="Arial" charset="0"/>
              <a:buNone/>
            </a:pPr>
            <a:endParaRPr lang="en-US" sz="3300" dirty="0">
              <a:latin typeface="+mn-lt"/>
              <a:cs typeface="+mn-cs"/>
            </a:endParaRPr>
          </a:p>
          <a:p>
            <a:pPr marL="342900" indent="-342900">
              <a:lnSpc>
                <a:spcPct val="120000"/>
              </a:lnSpc>
              <a:spcBef>
                <a:spcPct val="20000"/>
              </a:spcBef>
              <a:buFont typeface="Arial" charset="0"/>
              <a:buNone/>
            </a:pPr>
            <a:r>
              <a:rPr lang="en-US" sz="3300" dirty="0">
                <a:latin typeface="+mn-lt"/>
                <a:cs typeface="+mn-cs"/>
              </a:rPr>
              <a:t>No, no … that’s Trivial Egoism! </a:t>
            </a:r>
          </a:p>
          <a:p>
            <a:pPr marL="800100" lvl="1" indent="-342900">
              <a:lnSpc>
                <a:spcPct val="120000"/>
              </a:lnSpc>
              <a:spcBef>
                <a:spcPct val="20000"/>
              </a:spcBef>
              <a:buFont typeface="Arial" charset="0"/>
              <a:buNone/>
            </a:pPr>
            <a:r>
              <a:rPr lang="en-US" sz="3300" dirty="0">
                <a:latin typeface="+mn-lt"/>
                <a:cs typeface="+mn-cs"/>
              </a:rPr>
              <a:t>Of course, every action we choose to perform is an action we “want” to perform, but that only means perhaps 1% of a person’s motivation is self-interested. It is possible the other 99% of motivation is real concern for others (people, animals, … any non-self things).</a:t>
            </a:r>
          </a:p>
          <a:p>
            <a:pPr marL="342900" indent="-342900">
              <a:lnSpc>
                <a:spcPct val="120000"/>
              </a:lnSpc>
              <a:spcBef>
                <a:spcPct val="20000"/>
              </a:spcBef>
              <a:buFont typeface="Arial" charset="0"/>
              <a:buNone/>
            </a:pPr>
            <a:endParaRPr lang="en-US" sz="3300" dirty="0">
              <a:latin typeface="+mn-lt"/>
              <a:cs typeface="+mn-cs"/>
            </a:endParaRPr>
          </a:p>
          <a:p>
            <a:pPr marL="342900" indent="-342900">
              <a:lnSpc>
                <a:spcPct val="120000"/>
              </a:lnSpc>
              <a:spcBef>
                <a:spcPct val="20000"/>
              </a:spcBef>
              <a:buFont typeface="Arial" charset="0"/>
              <a:buNone/>
            </a:pPr>
            <a:r>
              <a:rPr lang="en-US" sz="3300" dirty="0">
                <a:latin typeface="+mn-lt"/>
                <a:cs typeface="+mn-cs"/>
              </a:rPr>
              <a:t>What PE must hold to avoid the label “trivial,” is that ALL human acts are motivated ONE HUNDRED PERCENT by self-interest.</a:t>
            </a: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24</a:t>
            </a:fld>
            <a:endParaRPr lang="en-US"/>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p:spPr>
        <p:txBody>
          <a:bodyPr/>
          <a:lstStyle/>
          <a:p>
            <a:pPr eaLnBrk="1" fontAlgn="auto" hangingPunct="1">
              <a:spcAft>
                <a:spcPts val="0"/>
              </a:spcAft>
              <a:defRPr/>
            </a:pPr>
            <a:r>
              <a:rPr lang="en-US" dirty="0" smtClean="0">
                <a:ea typeface="+mj-ea"/>
                <a:cs typeface="+mj-cs"/>
              </a:rPr>
              <a:t>Psychological Egoism</a:t>
            </a:r>
          </a:p>
        </p:txBody>
      </p:sp>
      <p:sp>
        <p:nvSpPr>
          <p:cNvPr id="3" name="Content Placeholder 2"/>
          <p:cNvSpPr>
            <a:spLocks noGrp="1"/>
          </p:cNvSpPr>
          <p:nvPr>
            <p:ph idx="1"/>
          </p:nvPr>
        </p:nvSpPr>
        <p:spPr>
          <a:xfrm>
            <a:off x="503238" y="1368425"/>
            <a:ext cx="8183562" cy="5108575"/>
          </a:xfrm>
        </p:spPr>
        <p:txBody>
          <a:bodyPr>
            <a:normAutofit/>
          </a:bodyPr>
          <a:lstStyle/>
          <a:p>
            <a:pPr marL="265113" indent="-265113" eaLnBrk="1" hangingPunct="1">
              <a:lnSpc>
                <a:spcPct val="80000"/>
              </a:lnSpc>
              <a:buFont typeface="Wingdings 2" charset="2"/>
              <a:buNone/>
              <a:defRPr/>
            </a:pPr>
            <a:r>
              <a:rPr lang="en-US" sz="3000" dirty="0" smtClean="0">
                <a:ea typeface="+mn-ea"/>
                <a:cs typeface="+mn-cs"/>
              </a:rPr>
              <a:t>Predominant Egoism?</a:t>
            </a:r>
          </a:p>
          <a:p>
            <a:pPr marL="265113" indent="-265113" eaLnBrk="1" hangingPunct="1">
              <a:lnSpc>
                <a:spcPct val="80000"/>
              </a:lnSpc>
              <a:buFont typeface="Wingdings 2" charset="2"/>
              <a:buNone/>
              <a:defRPr/>
            </a:pPr>
            <a:r>
              <a:rPr lang="en-US" sz="3000" dirty="0">
                <a:ea typeface="+mn-ea"/>
                <a:cs typeface="+mn-cs"/>
              </a:rPr>
              <a:t>If the psychological egoist </a:t>
            </a:r>
          </a:p>
          <a:p>
            <a:pPr marL="785813" lvl="2" indent="-265113" eaLnBrk="1" hangingPunct="1">
              <a:lnSpc>
                <a:spcPct val="80000"/>
              </a:lnSpc>
              <a:buClrTx/>
              <a:buSzPct val="75000"/>
              <a:buFont typeface="Wingdings" charset="2"/>
              <a:buChar char=""/>
              <a:defRPr/>
            </a:pPr>
            <a:r>
              <a:rPr lang="en-US" sz="2200" dirty="0">
                <a:solidFill>
                  <a:srgbClr val="0000FF"/>
                </a:solidFill>
              </a:rPr>
              <a:t>rejects the trivial version of PE, and </a:t>
            </a:r>
            <a:endParaRPr lang="en-US" sz="2200" dirty="0" smtClean="0">
              <a:solidFill>
                <a:srgbClr val="0000FF"/>
              </a:solidFill>
            </a:endParaRPr>
          </a:p>
          <a:p>
            <a:pPr marL="785813" lvl="2" indent="-265113" eaLnBrk="1" hangingPunct="1">
              <a:lnSpc>
                <a:spcPct val="80000"/>
              </a:lnSpc>
              <a:buClrTx/>
              <a:buSzPct val="75000"/>
              <a:buFont typeface="Wingdings" charset="2"/>
              <a:buChar char=""/>
              <a:defRPr/>
            </a:pPr>
            <a:r>
              <a:rPr lang="en-US" sz="2200" dirty="0" smtClean="0">
                <a:solidFill>
                  <a:srgbClr val="0000FF"/>
                </a:solidFill>
              </a:rPr>
              <a:t>gives up proving motivation is 100% selfish</a:t>
            </a:r>
          </a:p>
          <a:p>
            <a:pPr marL="265113" indent="-265113" eaLnBrk="1" hangingPunct="1">
              <a:lnSpc>
                <a:spcPct val="80000"/>
              </a:lnSpc>
              <a:buFont typeface="Wingdings 2" charset="2"/>
              <a:buNone/>
              <a:defRPr/>
            </a:pPr>
            <a:r>
              <a:rPr lang="en-US" sz="3000" dirty="0">
                <a:ea typeface="+mn-ea"/>
                <a:cs typeface="+mn-cs"/>
              </a:rPr>
              <a:t>then PE </a:t>
            </a:r>
            <a:r>
              <a:rPr lang="en-US" sz="3000" dirty="0" smtClean="0">
                <a:ea typeface="+mn-ea"/>
                <a:cs typeface="+mn-cs"/>
              </a:rPr>
              <a:t>has lost …</a:t>
            </a:r>
          </a:p>
          <a:p>
            <a:pPr marL="785813" lvl="2" indent="-265113" eaLnBrk="1" hangingPunct="1">
              <a:lnSpc>
                <a:spcPct val="90000"/>
              </a:lnSpc>
              <a:buSzPct val="75000"/>
              <a:buFont typeface="Wingdings" charset="2"/>
              <a:buChar char=""/>
              <a:defRPr/>
            </a:pPr>
            <a:r>
              <a:rPr lang="en-US" sz="2200" dirty="0" smtClean="0">
                <a:solidFill>
                  <a:srgbClr val="0000FF"/>
                </a:solidFill>
              </a:rPr>
              <a:t>the </a:t>
            </a:r>
            <a:r>
              <a:rPr lang="en-US" sz="2200" dirty="0">
                <a:solidFill>
                  <a:srgbClr val="0000FF"/>
                </a:solidFill>
              </a:rPr>
              <a:t>alternative that follows from that admission, Predominant Egoism, is philosophically </a:t>
            </a:r>
            <a:r>
              <a:rPr lang="en-US" sz="2200" dirty="0" smtClean="0">
                <a:solidFill>
                  <a:srgbClr val="0000FF"/>
                </a:solidFill>
              </a:rPr>
              <a:t>uninteresting</a:t>
            </a:r>
          </a:p>
          <a:p>
            <a:pPr marL="785813" lvl="2" indent="-265113" eaLnBrk="1" hangingPunct="1">
              <a:lnSpc>
                <a:spcPct val="90000"/>
              </a:lnSpc>
              <a:buClrTx/>
              <a:buSzPct val="200000"/>
              <a:buFont typeface="Wingdings"/>
              <a:buNone/>
              <a:defRPr/>
            </a:pPr>
            <a:endParaRPr lang="en-US" sz="2200" dirty="0" smtClean="0"/>
          </a:p>
          <a:p>
            <a:pPr marL="265113" indent="-265113" eaLnBrk="1" hangingPunct="1">
              <a:lnSpc>
                <a:spcPct val="80000"/>
              </a:lnSpc>
              <a:buFont typeface="Wingdings 2" charset="2"/>
              <a:buNone/>
              <a:defRPr/>
            </a:pPr>
            <a:r>
              <a:rPr lang="en-US" sz="3000" dirty="0" smtClean="0">
                <a:ea typeface="+mn-ea"/>
                <a:cs typeface="+mn-cs"/>
              </a:rPr>
              <a:t>There is nothing surprising </a:t>
            </a:r>
            <a:r>
              <a:rPr lang="en-US" sz="3000" dirty="0">
                <a:ea typeface="+mn-ea"/>
                <a:cs typeface="+mn-cs"/>
              </a:rPr>
              <a:t>or enlightening about most</a:t>
            </a:r>
            <a:r>
              <a:rPr lang="en-US" sz="3000" dirty="0" smtClean="0">
                <a:ea typeface="+mn-ea"/>
                <a:cs typeface="+mn-cs"/>
              </a:rPr>
              <a:t> motives </a:t>
            </a:r>
            <a:r>
              <a:rPr lang="en-US" sz="3000" dirty="0">
                <a:ea typeface="+mn-ea"/>
                <a:cs typeface="+mn-cs"/>
              </a:rPr>
              <a:t>being </a:t>
            </a:r>
            <a:r>
              <a:rPr lang="en-US" sz="3000" dirty="0" smtClean="0">
                <a:ea typeface="+mn-ea"/>
                <a:cs typeface="+mn-cs"/>
              </a:rPr>
              <a:t>selfish</a:t>
            </a:r>
          </a:p>
          <a:p>
            <a:pPr marL="265113" indent="-265113" eaLnBrk="1" hangingPunct="1">
              <a:lnSpc>
                <a:spcPct val="80000"/>
              </a:lnSpc>
              <a:buFont typeface="Wingdings 2" charset="2"/>
              <a:buNone/>
              <a:defRPr/>
            </a:pPr>
            <a:r>
              <a:rPr lang="en-US" sz="3000" dirty="0" smtClean="0">
                <a:ea typeface="+mn-ea"/>
                <a:cs typeface="+mn-cs"/>
              </a:rPr>
              <a:t>There are no interesting </a:t>
            </a:r>
            <a:r>
              <a:rPr lang="en-US" sz="3000" dirty="0">
                <a:ea typeface="+mn-ea"/>
                <a:cs typeface="+mn-cs"/>
              </a:rPr>
              <a:t>consequences for </a:t>
            </a:r>
            <a:r>
              <a:rPr lang="en-US" sz="3000" dirty="0" smtClean="0">
                <a:ea typeface="+mn-ea"/>
                <a:cs typeface="+mn-cs"/>
              </a:rPr>
              <a:t>ethics</a:t>
            </a:r>
            <a:endParaRPr lang="en-US" sz="3000" dirty="0">
              <a:ea typeface="+mn-ea"/>
              <a:cs typeface="+mn-cs"/>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25</a:t>
            </a:fld>
            <a:endParaRPr lang="en-US"/>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Psychological Egoism</a:t>
            </a:r>
          </a:p>
        </p:txBody>
      </p:sp>
      <p:sp>
        <p:nvSpPr>
          <p:cNvPr id="3" name="Content Placeholder 2"/>
          <p:cNvSpPr>
            <a:spLocks noGrp="1"/>
          </p:cNvSpPr>
          <p:nvPr>
            <p:ph idx="1"/>
          </p:nvPr>
        </p:nvSpPr>
        <p:spPr>
          <a:xfrm>
            <a:off x="503238" y="1817733"/>
            <a:ext cx="8183562" cy="4583067"/>
          </a:xfrm>
        </p:spPr>
        <p:txBody>
          <a:bodyPr>
            <a:normAutofit/>
          </a:bodyPr>
          <a:lstStyle/>
          <a:p>
            <a:pPr marL="265113" indent="-265113" eaLnBrk="1" hangingPunct="1">
              <a:lnSpc>
                <a:spcPct val="90000"/>
              </a:lnSpc>
              <a:buFont typeface="Wingdings 2" charset="2"/>
              <a:buNone/>
            </a:pPr>
            <a:r>
              <a:rPr lang="en-US" sz="3000" dirty="0"/>
              <a:t>Conclusion for </a:t>
            </a:r>
            <a:r>
              <a:rPr lang="en-US" sz="3000" dirty="0" smtClean="0"/>
              <a:t>PE:</a:t>
            </a:r>
          </a:p>
          <a:p>
            <a:pPr marL="265113" indent="-265113" eaLnBrk="1" hangingPunct="1">
              <a:lnSpc>
                <a:spcPct val="90000"/>
              </a:lnSpc>
              <a:buFont typeface="Wingdings 2" charset="2"/>
              <a:buNone/>
            </a:pPr>
            <a:r>
              <a:rPr lang="en-US" sz="3000" dirty="0" smtClean="0"/>
              <a:t>If </a:t>
            </a:r>
            <a:r>
              <a:rPr lang="en-US" sz="3000" dirty="0"/>
              <a:t>training or conditioning is responsible for other-regarding desires or concerns, does that immediately show PE is false, or is there something to the idea that such are artificial?</a:t>
            </a:r>
            <a:r>
              <a:rPr lang="en-US" sz="3000" dirty="0" smtClean="0"/>
              <a:t> </a:t>
            </a:r>
          </a:p>
          <a:p>
            <a:pPr marL="265113" indent="-265113" eaLnBrk="1" hangingPunct="1">
              <a:lnSpc>
                <a:spcPct val="90000"/>
              </a:lnSpc>
              <a:buFont typeface="Wingdings 2" charset="2"/>
              <a:buNone/>
            </a:pPr>
            <a:r>
              <a:rPr lang="en-US" sz="3000" dirty="0"/>
              <a:t>Does the mere existence of such other-regarding desires, who cares where they came from, invalidate PE?</a:t>
            </a:r>
          </a:p>
          <a:p>
            <a:pPr marL="265113" indent="-265113" eaLnBrk="1" hangingPunct="1">
              <a:lnSpc>
                <a:spcPct val="90000"/>
              </a:lnSpc>
              <a:buFont typeface="Wingdings 2" charset="2"/>
              <a:buNone/>
            </a:pPr>
            <a:endParaRPr lang="en-US" sz="3000"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26</a:t>
            </a:fld>
            <a:endParaRPr lang="en-US"/>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Slide</a:t>
            </a:r>
            <a:endParaRPr lang="en-US" dirty="0"/>
          </a:p>
        </p:txBody>
      </p:sp>
      <p:sp>
        <p:nvSpPr>
          <p:cNvPr id="3" name="Content Placeholder 2"/>
          <p:cNvSpPr>
            <a:spLocks noGrp="1"/>
          </p:cNvSpPr>
          <p:nvPr>
            <p:ph idx="1"/>
          </p:nvPr>
        </p:nvSpPr>
        <p:spPr/>
        <p:txBody>
          <a:bodyPr/>
          <a:lstStyle/>
          <a:p>
            <a:pPr>
              <a:buNone/>
            </a:pPr>
            <a:r>
              <a:rPr lang="en-US" dirty="0" smtClean="0"/>
              <a:t>Xunzi is a Confucian. But as far as Koller tells us, he believes humans are born with selfish desires which, when they go unsatisfied, lead to conflict (Koller, p212). He needs a way to account for how the goodness Confucius describes can take root in or be applied to naturally selfish persons.</a:t>
            </a:r>
          </a:p>
          <a:p>
            <a:pPr>
              <a:buNone/>
            </a:pPr>
            <a:r>
              <a:rPr lang="en-US" dirty="0" smtClean="0"/>
              <a:t>One way this has been attempted in the West is by a theory called Ethical Egoism. Let’s take a look:</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27</a:t>
            </a:fld>
            <a:endParaRPr lang="en-US"/>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Ethical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942235"/>
            <a:ext cx="8183562" cy="4458565"/>
          </a:xfrm>
        </p:spPr>
        <p:txBody>
          <a:bodyPr rtlCol="0">
            <a:normAutofit/>
          </a:bodyPr>
          <a:lstStyle/>
          <a:p>
            <a:pPr marL="265176" indent="-265176" eaLnBrk="1" fontAlgn="auto" hangingPunct="1">
              <a:spcAft>
                <a:spcPts val="0"/>
              </a:spcAft>
              <a:buFont typeface="Wingdings 2"/>
              <a:buNone/>
              <a:defRPr/>
            </a:pPr>
            <a:r>
              <a:rPr lang="en-US" dirty="0" smtClean="0">
                <a:ea typeface="+mn-ea"/>
                <a:cs typeface="+mn-cs"/>
              </a:rPr>
              <a:t>Ethical Egoism (EE) says every human act ought always to be directed toward self-interest.</a:t>
            </a:r>
          </a:p>
          <a:p>
            <a:pPr marL="265176" indent="-265176" eaLnBrk="1" fontAlgn="auto" hangingPunct="1">
              <a:spcAft>
                <a:spcPts val="0"/>
              </a:spcAft>
              <a:buFont typeface="Wingdings 2"/>
              <a:buNone/>
              <a:defRPr/>
            </a:pPr>
            <a:r>
              <a:rPr lang="en-US" dirty="0" smtClean="0"/>
              <a:t>First, a question…</a:t>
            </a:r>
            <a:endParaRPr lang="en-US" dirty="0" smtClean="0">
              <a:ea typeface="+mn-ea"/>
              <a:cs typeface="+mn-cs"/>
            </a:endParaRPr>
          </a:p>
          <a:p>
            <a:pPr marL="265176" indent="-265176" eaLnBrk="1" fontAlgn="auto" hangingPunct="1">
              <a:spcAft>
                <a:spcPts val="0"/>
              </a:spcAft>
              <a:buFont typeface="Wingdings 2"/>
              <a:buNone/>
              <a:defRPr/>
            </a:pPr>
            <a:r>
              <a:rPr lang="en-US" dirty="0" smtClean="0">
                <a:ea typeface="+mn-ea"/>
                <a:cs typeface="+mn-cs"/>
              </a:rPr>
              <a:t>If PE were true, would Ethical Egoism (EE) even be possible?</a:t>
            </a:r>
          </a:p>
          <a:p>
            <a:pPr marL="265176" indent="-265176" eaLnBrk="1" fontAlgn="auto" hangingPunct="1">
              <a:spcAft>
                <a:spcPts val="0"/>
              </a:spcAft>
              <a:buFont typeface="Wingdings 2"/>
              <a:buNone/>
              <a:defRPr/>
            </a:pPr>
            <a:r>
              <a:rPr lang="en-US" dirty="0" smtClean="0">
                <a:ea typeface="+mn-ea"/>
                <a:cs typeface="+mn-cs"/>
              </a:rPr>
              <a:t>EE says we always ought to act selfishly, but if PE is true, we psychologically must act that way. </a:t>
            </a:r>
          </a:p>
          <a:p>
            <a:pPr marL="265176" indent="-265176" eaLnBrk="1" fontAlgn="auto" hangingPunct="1">
              <a:spcAft>
                <a:spcPts val="0"/>
              </a:spcAft>
              <a:buFont typeface="Wingdings 2"/>
              <a:buNone/>
              <a:defRPr/>
            </a:pPr>
            <a:r>
              <a:rPr lang="en-US" dirty="0" smtClean="0">
                <a:ea typeface="+mn-ea"/>
                <a:cs typeface="+mn-cs"/>
              </a:rPr>
              <a:t>Does it make sense to say we have an obligation to act in a way we already must act? _______________</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28</a:t>
            </a:fld>
            <a:endParaRPr lang="en-US" dirty="0"/>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Responses to The Warring States Period</a:t>
            </a:r>
            <a:endParaRPr lang="en-US" dirty="0"/>
          </a:p>
        </p:txBody>
      </p:sp>
      <p:graphicFrame>
        <p:nvGraphicFramePr>
          <p:cNvPr id="6" name="Content Placeholder 5"/>
          <p:cNvGraphicFramePr>
            <a:graphicFrameLocks noGrp="1"/>
          </p:cNvGraphicFramePr>
          <p:nvPr>
            <p:ph idx="1"/>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BE606BC7-65D5-4229-AC4C-35DB6F4F08D0}" type="slidenum">
              <a:rPr lang="en-US" smtClean="0"/>
              <a:pPr>
                <a:defRPr/>
              </a:pPr>
              <a:t>2</a:t>
            </a:fld>
            <a:endParaRPr lang="en-US"/>
          </a:p>
        </p:txBody>
      </p:sp>
      <p:cxnSp>
        <p:nvCxnSpPr>
          <p:cNvPr id="7" name="Elbow Connector 6"/>
          <p:cNvCxnSpPr/>
          <p:nvPr/>
        </p:nvCxnSpPr>
        <p:spPr>
          <a:xfrm>
            <a:off x="4347112" y="4664945"/>
            <a:ext cx="822210" cy="586175"/>
          </a:xfrm>
          <a:prstGeom prst="bentConnector3">
            <a:avLst>
              <a:gd name="adj1" fmla="val 1485"/>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Ethical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457200" y="1646238"/>
            <a:ext cx="6241275" cy="4525962"/>
          </a:xfrm>
        </p:spPr>
        <p:txBody>
          <a:bodyPr>
            <a:normAutofit fontScale="92500" lnSpcReduction="10000"/>
          </a:bodyPr>
          <a:lstStyle/>
          <a:p>
            <a:pPr marL="265113" indent="-265113" eaLnBrk="1" hangingPunct="1">
              <a:lnSpc>
                <a:spcPct val="80000"/>
              </a:lnSpc>
              <a:buFont typeface="Wingdings 2" charset="2"/>
              <a:buNone/>
            </a:pPr>
            <a:r>
              <a:rPr lang="en-US" sz="2500" dirty="0" smtClean="0"/>
              <a:t>4 Reasons to Accept Ethical Egoism, the view that every human action ought to be directed toward self-interest.</a:t>
            </a:r>
          </a:p>
          <a:p>
            <a:pPr marL="265113" indent="-265113" eaLnBrk="1" hangingPunct="1">
              <a:lnSpc>
                <a:spcPct val="80000"/>
              </a:lnSpc>
              <a:buFont typeface="Wingdings 2" charset="2"/>
              <a:buAutoNum type="arabicParenR"/>
            </a:pPr>
            <a:r>
              <a:rPr lang="en-US" sz="2500" dirty="0" smtClean="0"/>
              <a:t>EE provides the strongest possible connection </a:t>
            </a:r>
            <a:r>
              <a:rPr lang="en-US" sz="2500" dirty="0"/>
              <a:t>between acting morally and</a:t>
            </a:r>
            <a:r>
              <a:rPr lang="en-US" sz="2500" dirty="0" smtClean="0"/>
              <a:t> acting rationally.</a:t>
            </a:r>
          </a:p>
          <a:p>
            <a:pPr marL="265113" indent="-265113" eaLnBrk="1" hangingPunct="1">
              <a:lnSpc>
                <a:spcPct val="80000"/>
              </a:lnSpc>
              <a:buFont typeface="Wingdings 2" charset="2"/>
              <a:buAutoNum type="arabicParenR"/>
            </a:pPr>
            <a:r>
              <a:rPr lang="en-US" sz="2500" dirty="0"/>
              <a:t>EE, for </a:t>
            </a:r>
            <a:r>
              <a:rPr lang="en-US" sz="2500" dirty="0" err="1"/>
              <a:t>Ayn</a:t>
            </a:r>
            <a:r>
              <a:rPr lang="en-US" sz="2500" dirty="0"/>
              <a:t> Rand, Friedrich Nietzsche, others, focuses on the indignity of being subservient to others.</a:t>
            </a:r>
          </a:p>
          <a:p>
            <a:pPr marL="265113" indent="-265113" eaLnBrk="1" hangingPunct="1">
              <a:lnSpc>
                <a:spcPct val="80000"/>
              </a:lnSpc>
              <a:buFont typeface="Wingdings 2" charset="2"/>
              <a:buAutoNum type="arabicParenR"/>
            </a:pPr>
            <a:r>
              <a:rPr lang="en-US" sz="2500" dirty="0"/>
              <a:t>Acting </a:t>
            </a:r>
            <a:r>
              <a:rPr lang="en-US" sz="2500" dirty="0" smtClean="0"/>
              <a:t>for self-interest </a:t>
            </a:r>
            <a:r>
              <a:rPr lang="en-US" sz="2500" dirty="0"/>
              <a:t>makes for a better world; altruism creates dependency.</a:t>
            </a:r>
          </a:p>
          <a:p>
            <a:pPr marL="265113" indent="-265113" eaLnBrk="1" hangingPunct="1">
              <a:lnSpc>
                <a:spcPct val="80000"/>
              </a:lnSpc>
              <a:buFont typeface="Wingdings 2" charset="2"/>
              <a:buAutoNum type="arabicParenR"/>
            </a:pPr>
            <a:r>
              <a:rPr lang="en-US" sz="2500" dirty="0" smtClean="0"/>
              <a:t>EE </a:t>
            </a:r>
            <a:r>
              <a:rPr lang="en-US" sz="2500" dirty="0"/>
              <a:t>does not really differ in content much from Standard Moral Theories (SMT)—Mill, Kant, Aristotle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475" y="1156593"/>
            <a:ext cx="1932438" cy="204852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76" y="3475588"/>
            <a:ext cx="1932438" cy="2905922"/>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BE606BC7-65D5-4229-AC4C-35DB6F4F08D0}" type="slidenum">
              <a:rPr lang="en-US" smtClean="0"/>
              <a:pPr>
                <a:defRPr/>
              </a:pPr>
              <a:t>29</a:t>
            </a:fld>
            <a:endParaRPr lang="en-US"/>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Ethical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597025"/>
            <a:ext cx="8183562" cy="5032375"/>
          </a:xfrm>
        </p:spPr>
        <p:txBody>
          <a:bodyPr>
            <a:normAutofit/>
          </a:bodyPr>
          <a:lstStyle/>
          <a:p>
            <a:pPr marL="265113" indent="-265113" eaLnBrk="1" hangingPunct="1">
              <a:lnSpc>
                <a:spcPct val="80000"/>
              </a:lnSpc>
              <a:buFont typeface="Wingdings"/>
              <a:buNone/>
              <a:defRPr/>
            </a:pPr>
            <a:r>
              <a:rPr lang="en-US" sz="2500" dirty="0" smtClean="0"/>
              <a:t>Reason 1: Strongest possible connection between acting morally and acting rationally?</a:t>
            </a:r>
          </a:p>
          <a:p>
            <a:pPr marL="457200" indent="-457200" eaLnBrk="1" hangingPunct="1">
              <a:lnSpc>
                <a:spcPct val="80000"/>
              </a:lnSpc>
              <a:buNone/>
              <a:defRPr/>
            </a:pPr>
            <a:endParaRPr lang="en-US" sz="2500" dirty="0" smtClean="0">
              <a:solidFill>
                <a:srgbClr val="0000FF"/>
              </a:solidFill>
            </a:endParaRPr>
          </a:p>
          <a:p>
            <a:pPr marL="457200" indent="-457200" eaLnBrk="1" hangingPunct="1">
              <a:lnSpc>
                <a:spcPct val="80000"/>
              </a:lnSpc>
              <a:buFont typeface="+mj-lt"/>
              <a:buAutoNum type="alphaLcParenR"/>
              <a:defRPr/>
            </a:pPr>
            <a:r>
              <a:rPr lang="en-US" sz="2500" dirty="0">
                <a:solidFill>
                  <a:srgbClr val="0000FF"/>
                </a:solidFill>
              </a:rPr>
              <a:t>Standard moral theories often have an uphill battle getting</a:t>
            </a:r>
            <a:r>
              <a:rPr lang="en-US" sz="2500" dirty="0" smtClean="0">
                <a:solidFill>
                  <a:srgbClr val="0000FF"/>
                </a:solidFill>
              </a:rPr>
              <a:t> people </a:t>
            </a:r>
            <a:r>
              <a:rPr lang="en-US" sz="2500" dirty="0">
                <a:solidFill>
                  <a:srgbClr val="0000FF"/>
                </a:solidFill>
              </a:rPr>
              <a:t>to act on the theory’s principles as the principles are cast in terms of limiting freedom. For instance, generally</a:t>
            </a:r>
            <a:r>
              <a:rPr lang="en-US" sz="2500" dirty="0" smtClean="0">
                <a:solidFill>
                  <a:srgbClr val="0000FF"/>
                </a:solidFill>
              </a:rPr>
              <a:t>:</a:t>
            </a:r>
          </a:p>
          <a:p>
            <a:pPr marL="457200" indent="-457200" eaLnBrk="1" hangingPunct="1">
              <a:lnSpc>
                <a:spcPct val="80000"/>
              </a:lnSpc>
              <a:buNone/>
              <a:defRPr/>
            </a:pPr>
            <a:endParaRPr lang="en-US" sz="2500" dirty="0" smtClean="0">
              <a:solidFill>
                <a:srgbClr val="0000FF"/>
              </a:solidFill>
            </a:endParaRPr>
          </a:p>
          <a:p>
            <a:pPr marL="908050" lvl="1">
              <a:lnSpc>
                <a:spcPct val="80000"/>
              </a:lnSpc>
              <a:buFont typeface="+mj-lt"/>
              <a:buAutoNum type="arabicPeriod"/>
              <a:defRPr/>
            </a:pPr>
            <a:r>
              <a:rPr lang="en-US" sz="2300" dirty="0">
                <a:solidFill>
                  <a:srgbClr val="0000FF"/>
                </a:solidFill>
              </a:rPr>
              <a:t>Morality consists in striking the right balance between Duty and Interest. (Many Ethics texts are titled “Duty and Interest.</a:t>
            </a:r>
            <a:r>
              <a:rPr lang="en-US" sz="2300" dirty="0" smtClean="0">
                <a:solidFill>
                  <a:srgbClr val="0000FF"/>
                </a:solidFill>
              </a:rPr>
              <a:t>”</a:t>
            </a:r>
          </a:p>
          <a:p>
            <a:pPr marL="908050" lvl="1">
              <a:lnSpc>
                <a:spcPct val="80000"/>
              </a:lnSpc>
              <a:buFont typeface="+mj-lt"/>
              <a:buAutoNum type="arabicPeriod"/>
              <a:defRPr/>
            </a:pPr>
            <a:r>
              <a:rPr lang="en-US" sz="2300" dirty="0">
                <a:solidFill>
                  <a:srgbClr val="0000FF"/>
                </a:solidFill>
              </a:rPr>
              <a:t>It would be convenient if all duties were really in our interest due to a </a:t>
            </a:r>
            <a:r>
              <a:rPr lang="en-US" sz="2300" i="1" dirty="0">
                <a:solidFill>
                  <a:srgbClr val="0000FF"/>
                </a:solidFill>
              </a:rPr>
              <a:t>lack of obligation </a:t>
            </a:r>
            <a:r>
              <a:rPr lang="en-US" sz="2300" dirty="0">
                <a:solidFill>
                  <a:srgbClr val="0000FF"/>
                </a:solidFill>
              </a:rPr>
              <a:t>to be concerned about others.</a:t>
            </a: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30</a:t>
            </a:fld>
            <a:endParaRPr lang="en-US" dirty="0"/>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tint val="88000"/>
                    <a:satMod val="150000"/>
                  </a:schemeClr>
                </a:solidFill>
              </a:rPr>
              <a:t>Ethical Egoism</a:t>
            </a:r>
            <a:endParaRPr lang="en-US" dirty="0"/>
          </a:p>
        </p:txBody>
      </p:sp>
      <p:sp>
        <p:nvSpPr>
          <p:cNvPr id="30723" name="Content Placeholder 2"/>
          <p:cNvSpPr>
            <a:spLocks noGrp="1"/>
          </p:cNvSpPr>
          <p:nvPr>
            <p:ph idx="1"/>
          </p:nvPr>
        </p:nvSpPr>
        <p:spPr>
          <a:xfrm>
            <a:off x="914400" y="1834332"/>
            <a:ext cx="7313613" cy="3956867"/>
          </a:xfrm>
        </p:spPr>
        <p:txBody>
          <a:bodyPr>
            <a:normAutofit/>
          </a:bodyPr>
          <a:lstStyle/>
          <a:p>
            <a:pPr>
              <a:buFont typeface="Wingdings" charset="2"/>
              <a:buNone/>
              <a:defRPr/>
            </a:pPr>
            <a:r>
              <a:rPr lang="en-US" dirty="0" smtClean="0"/>
              <a:t>Reason 2: (SMT are insulting) skip</a:t>
            </a:r>
          </a:p>
          <a:p>
            <a:pPr>
              <a:buFont typeface="Wingdings" charset="2"/>
              <a:buNone/>
              <a:defRPr/>
            </a:pPr>
            <a:r>
              <a:rPr lang="en-US" dirty="0" smtClean="0"/>
              <a:t>Reason 3: (altruism creates moochers) skip</a:t>
            </a:r>
          </a:p>
          <a:p>
            <a:pPr>
              <a:buFont typeface="Wingdings" charset="2"/>
              <a:buNone/>
              <a:defRPr/>
            </a:pPr>
            <a:r>
              <a:rPr lang="en-US" dirty="0" smtClean="0"/>
              <a:t>Think about them yourself; do they make sense to you?</a:t>
            </a:r>
          </a:p>
          <a:p>
            <a:pPr>
              <a:buFont typeface="Wingdings" charset="2"/>
              <a:buNone/>
              <a:defRPr/>
            </a:pPr>
            <a:r>
              <a:rPr lang="en-US" dirty="0" smtClean="0"/>
              <a:t>Are reasons 2 and 3 epistemic reasons (reasons to think EE is true), or practical reasons (reasons to accept it, live by it)?</a:t>
            </a: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31</a:t>
            </a:fld>
            <a:endParaRPr lang="en-US"/>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0000"/>
                </a:solidFill>
                <a:ea typeface="+mj-ea"/>
                <a:cs typeface="+mj-cs"/>
              </a:rPr>
              <a:t>Ethical Egoism</a:t>
            </a:r>
            <a:endParaRPr lang="en-US" dirty="0">
              <a:solidFill>
                <a:srgbClr val="000000"/>
              </a:solidFill>
              <a:ea typeface="+mj-ea"/>
              <a:cs typeface="+mj-cs"/>
            </a:endParaRPr>
          </a:p>
        </p:txBody>
      </p:sp>
      <p:sp>
        <p:nvSpPr>
          <p:cNvPr id="3" name="Content Placeholder 2"/>
          <p:cNvSpPr>
            <a:spLocks noGrp="1"/>
          </p:cNvSpPr>
          <p:nvPr>
            <p:ph idx="1"/>
          </p:nvPr>
        </p:nvSpPr>
        <p:spPr>
          <a:xfrm>
            <a:off x="503238" y="1444625"/>
            <a:ext cx="7954962" cy="4956175"/>
          </a:xfrm>
        </p:spPr>
        <p:txBody>
          <a:bodyPr>
            <a:normAutofit/>
          </a:bodyPr>
          <a:lstStyle/>
          <a:p>
            <a:pPr marL="265113" indent="-265113" eaLnBrk="1" hangingPunct="1">
              <a:lnSpc>
                <a:spcPct val="80000"/>
              </a:lnSpc>
              <a:buFont typeface="Wingdings 2" charset="2"/>
              <a:buNone/>
              <a:defRPr/>
            </a:pPr>
            <a:r>
              <a:rPr lang="en-US" sz="2700" dirty="0" smtClean="0"/>
              <a:t>Reason 4 is defended with “The Cooperation Defense”</a:t>
            </a:r>
          </a:p>
          <a:p>
            <a:pPr marL="265113" indent="-265113" eaLnBrk="1" hangingPunct="1">
              <a:lnSpc>
                <a:spcPct val="80000"/>
              </a:lnSpc>
              <a:buFont typeface="Wingdings"/>
              <a:buNone/>
              <a:defRPr/>
            </a:pPr>
            <a:r>
              <a:rPr lang="en-US" sz="2700" dirty="0" smtClean="0"/>
              <a:t>Being kind, generous, friendly</a:t>
            </a:r>
            <a:r>
              <a:rPr lang="en-US" sz="2700" dirty="0"/>
              <a:t>,</a:t>
            </a:r>
            <a:r>
              <a:rPr lang="en-US" sz="2700" dirty="0" smtClean="0"/>
              <a:t> etc., leads </a:t>
            </a:r>
            <a:r>
              <a:rPr lang="en-US" sz="2700" dirty="0"/>
              <a:t>to long-term “self benefits,” and so EE is basically the same as conventional morality or </a:t>
            </a:r>
            <a:r>
              <a:rPr lang="en-US" sz="2700" dirty="0" err="1"/>
              <a:t>SMTs</a:t>
            </a:r>
            <a:r>
              <a:rPr lang="en-US" sz="2700" dirty="0" smtClean="0"/>
              <a:t>.</a:t>
            </a:r>
          </a:p>
          <a:p>
            <a:pPr marL="265113" indent="-265113" eaLnBrk="1" hangingPunct="1">
              <a:lnSpc>
                <a:spcPct val="80000"/>
              </a:lnSpc>
              <a:buFont typeface="Wingdings 2" charset="2"/>
              <a:buNone/>
              <a:defRPr/>
            </a:pPr>
            <a:r>
              <a:rPr lang="en-US" sz="2700" dirty="0"/>
              <a:t>Ask yourself, on Ethical Egoist grounds,</a:t>
            </a:r>
          </a:p>
          <a:p>
            <a:pPr marL="514350" indent="-514350" eaLnBrk="1" hangingPunct="1">
              <a:lnSpc>
                <a:spcPct val="80000"/>
              </a:lnSpc>
              <a:buFont typeface="+mj-lt"/>
              <a:buAutoNum type="arabicPeriod"/>
              <a:defRPr/>
            </a:pPr>
            <a:r>
              <a:rPr lang="en-US" sz="2700" i="1" dirty="0">
                <a:solidFill>
                  <a:srgbClr val="C00000"/>
                </a:solidFill>
              </a:rPr>
              <a:t>What reason do I have to give to the homeless person at the stop light</a:t>
            </a:r>
            <a:r>
              <a:rPr lang="en-US" sz="2700" i="1" dirty="0" smtClean="0">
                <a:solidFill>
                  <a:srgbClr val="C00000"/>
                </a:solidFill>
              </a:rPr>
              <a:t>?</a:t>
            </a:r>
          </a:p>
          <a:p>
            <a:pPr marL="514350" indent="-514350" eaLnBrk="1" hangingPunct="1">
              <a:lnSpc>
                <a:spcPct val="80000"/>
              </a:lnSpc>
              <a:buFont typeface="+mj-lt"/>
              <a:buAutoNum type="arabicPeriod"/>
              <a:defRPr/>
            </a:pPr>
            <a:r>
              <a:rPr lang="en-US" sz="2700" i="1" dirty="0" smtClean="0">
                <a:solidFill>
                  <a:srgbClr val="C00000"/>
                </a:solidFill>
              </a:rPr>
              <a:t>Why will I not cheat on my spouse?</a:t>
            </a:r>
          </a:p>
          <a:p>
            <a:pPr marL="514350" indent="-514350" eaLnBrk="1" hangingPunct="1">
              <a:lnSpc>
                <a:spcPct val="80000"/>
              </a:lnSpc>
              <a:buFont typeface="+mj-lt"/>
              <a:buAutoNum type="arabicPeriod"/>
              <a:defRPr/>
            </a:pPr>
            <a:r>
              <a:rPr lang="en-US" sz="2700" i="1" dirty="0" smtClean="0">
                <a:solidFill>
                  <a:srgbClr val="C00000"/>
                </a:solidFill>
              </a:rPr>
              <a:t>Etc.</a:t>
            </a: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32</a:t>
            </a:fld>
            <a:endParaRPr lang="en-US"/>
          </a:p>
        </p:txBody>
      </p:sp>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 is Bad</a:t>
            </a:r>
            <a:br>
              <a:rPr lang="en-US" dirty="0" smtClean="0"/>
            </a:br>
            <a:r>
              <a:rPr lang="en-US" dirty="0" smtClean="0"/>
              <a:t>Xunzi (cont.)</a:t>
            </a:r>
            <a:endParaRPr lang="en-US" dirty="0"/>
          </a:p>
        </p:txBody>
      </p:sp>
      <p:sp>
        <p:nvSpPr>
          <p:cNvPr id="3" name="Content Placeholder 2"/>
          <p:cNvSpPr>
            <a:spLocks noGrp="1"/>
          </p:cNvSpPr>
          <p:nvPr>
            <p:ph idx="1"/>
          </p:nvPr>
        </p:nvSpPr>
        <p:spPr>
          <a:xfrm>
            <a:off x="914400" y="1735138"/>
            <a:ext cx="7313613" cy="4549920"/>
          </a:xfrm>
        </p:spPr>
        <p:txBody>
          <a:bodyPr>
            <a:normAutofit fontScale="92500" lnSpcReduction="20000"/>
          </a:bodyPr>
          <a:lstStyle/>
          <a:p>
            <a:pPr>
              <a:buNone/>
            </a:pPr>
            <a:r>
              <a:rPr lang="en-US" dirty="0" smtClean="0"/>
              <a:t>Would Xunzi accept Ethical Egoism? _____________</a:t>
            </a:r>
          </a:p>
          <a:p>
            <a:pPr>
              <a:buNone/>
            </a:pPr>
            <a:r>
              <a:rPr lang="en-US" dirty="0" smtClean="0"/>
              <a:t>Here is Koller’s description of Xunzi’s view:</a:t>
            </a:r>
          </a:p>
          <a:p>
            <a:pPr lvl="1">
              <a:buNone/>
            </a:pPr>
            <a:r>
              <a:rPr lang="en-US" dirty="0" smtClean="0">
                <a:solidFill>
                  <a:schemeClr val="accent2">
                    <a:lumMod val="75000"/>
                    <a:lumOff val="25000"/>
                  </a:schemeClr>
                </a:solidFill>
              </a:rPr>
              <a:t>He [Xunzi] argues that </a:t>
            </a:r>
            <a:r>
              <a:rPr lang="en-US" i="1" dirty="0" smtClean="0">
                <a:solidFill>
                  <a:schemeClr val="accent2">
                    <a:lumMod val="75000"/>
                    <a:lumOff val="25000"/>
                  </a:schemeClr>
                </a:solidFill>
              </a:rPr>
              <a:t>because of their desire to live better</a:t>
            </a:r>
            <a:r>
              <a:rPr lang="en-US" dirty="0" smtClean="0">
                <a:solidFill>
                  <a:schemeClr val="accent2">
                    <a:lumMod val="75000"/>
                    <a:lumOff val="25000"/>
                  </a:schemeClr>
                </a:solidFill>
              </a:rPr>
              <a:t>, people use their intelligence to create forms of social organization and culture that regulate human behavior. People cannot provide the goods needed to live, let alone live well, except through the cooperation of other persons. Nor can people make themselves secure from the various creatures and forces of nature without mutual cooperation</a:t>
            </a:r>
            <a:r>
              <a:rPr lang="en-US" dirty="0">
                <a:solidFill>
                  <a:schemeClr val="accent2">
                    <a:lumMod val="75000"/>
                    <a:lumOff val="25000"/>
                  </a:schemeClr>
                </a:solidFill>
              </a:rPr>
              <a:t>. </a:t>
            </a:r>
            <a:r>
              <a:rPr lang="en-US" dirty="0"/>
              <a:t>(</a:t>
            </a:r>
            <a:r>
              <a:rPr lang="en-US" dirty="0" smtClean="0"/>
              <a:t>my italics)</a:t>
            </a:r>
            <a:endParaRPr lang="en-US" dirty="0"/>
          </a:p>
          <a:p>
            <a:pPr lvl="1">
              <a:buNone/>
            </a:pPr>
            <a:r>
              <a:rPr lang="en-US" sz="2162" dirty="0" smtClean="0">
                <a:solidFill>
                  <a:schemeClr val="accent2">
                    <a:lumMod val="75000"/>
                    <a:lumOff val="25000"/>
                  </a:schemeClr>
                </a:solidFill>
              </a:rPr>
              <a:t>How does social organization bring about goodness? Xunzi’s answer is that social organization requires rules of conduct, and following these rules brings about goodness.</a:t>
            </a:r>
            <a:endParaRPr lang="en-US" sz="1800" dirty="0" smtClean="0"/>
          </a:p>
          <a:p>
            <a:pPr lvl="1">
              <a:buNone/>
            </a:pPr>
            <a:r>
              <a:rPr lang="en-US" sz="2162" dirty="0" smtClean="0">
                <a:solidFill>
                  <a:schemeClr val="accent2">
                    <a:lumMod val="75000"/>
                    <a:lumOff val="25000"/>
                  </a:schemeClr>
                </a:solidFill>
              </a:rPr>
              <a:t>… [</a:t>
            </a:r>
            <a:r>
              <a:rPr lang="en-US" sz="2162" dirty="0" err="1" smtClean="0">
                <a:solidFill>
                  <a:schemeClr val="accent2">
                    <a:lumMod val="75000"/>
                    <a:lumOff val="25000"/>
                  </a:schemeClr>
                </a:solidFill>
              </a:rPr>
              <a:t>W]hereas</a:t>
            </a:r>
            <a:r>
              <a:rPr lang="en-US" sz="2162" dirty="0" smtClean="0">
                <a:solidFill>
                  <a:schemeClr val="accent2">
                    <a:lumMod val="75000"/>
                    <a:lumOff val="25000"/>
                  </a:schemeClr>
                </a:solidFill>
              </a:rPr>
              <a:t> Confucius saw </a:t>
            </a:r>
            <a:r>
              <a:rPr lang="en-US" sz="2162" i="1" dirty="0" smtClean="0">
                <a:solidFill>
                  <a:schemeClr val="accent2">
                    <a:lumMod val="75000"/>
                    <a:lumOff val="25000"/>
                  </a:schemeClr>
                </a:solidFill>
              </a:rPr>
              <a:t>ren</a:t>
            </a:r>
            <a:r>
              <a:rPr lang="en-US" sz="2162" dirty="0" smtClean="0">
                <a:solidFill>
                  <a:schemeClr val="accent2">
                    <a:lumMod val="75000"/>
                    <a:lumOff val="25000"/>
                  </a:schemeClr>
                </a:solidFill>
              </a:rPr>
              <a:t> as primary and Mengzi saw </a:t>
            </a:r>
            <a:r>
              <a:rPr lang="en-US" sz="2162" i="1" dirty="0" smtClean="0">
                <a:solidFill>
                  <a:schemeClr val="accent2">
                    <a:lumMod val="75000"/>
                    <a:lumOff val="25000"/>
                  </a:schemeClr>
                </a:solidFill>
              </a:rPr>
              <a:t>yi</a:t>
            </a:r>
            <a:r>
              <a:rPr lang="en-US" sz="2162" dirty="0" smtClean="0">
                <a:solidFill>
                  <a:schemeClr val="accent2">
                    <a:lumMod val="75000"/>
                    <a:lumOff val="25000"/>
                  </a:schemeClr>
                </a:solidFill>
              </a:rPr>
              <a:t> as primary, Xunzi put the emphasis on </a:t>
            </a:r>
            <a:r>
              <a:rPr lang="en-US" sz="2162" i="1" dirty="0" smtClean="0">
                <a:solidFill>
                  <a:schemeClr val="accent2">
                    <a:lumMod val="75000"/>
                    <a:lumOff val="25000"/>
                  </a:schemeClr>
                </a:solidFill>
              </a:rPr>
              <a:t>li</a:t>
            </a:r>
            <a:r>
              <a:rPr lang="en-US" sz="2162" dirty="0" smtClean="0">
                <a:solidFill>
                  <a:schemeClr val="accent2">
                    <a:lumMod val="75000"/>
                    <a:lumOff val="25000"/>
                  </a:schemeClr>
                </a:solidFill>
              </a:rPr>
              <a:t> [propriety]. But all agreed that cultivation of moral virtue was the key to individual and social well-being. </a:t>
            </a:r>
            <a:r>
              <a:rPr lang="en-US" sz="1800" dirty="0" smtClean="0"/>
              <a:t>–Koller, p213</a:t>
            </a:r>
            <a:endParaRPr lang="en-US" sz="2162" dirty="0" smtClean="0">
              <a:solidFill>
                <a:schemeClr val="accent2">
                  <a:lumMod val="75000"/>
                  <a:lumOff val="25000"/>
                </a:schemeClr>
              </a:solidFill>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33</a:t>
            </a:fld>
            <a:endParaRPr lang="en-US"/>
          </a:p>
        </p:txBody>
      </p:sp>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Criticism of Ethical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651730"/>
            <a:ext cx="4794626" cy="4825270"/>
          </a:xfrm>
        </p:spPr>
        <p:txBody>
          <a:bodyPr>
            <a:normAutofit fontScale="92500" lnSpcReduction="20000"/>
          </a:bodyPr>
          <a:lstStyle/>
          <a:p>
            <a:pPr marL="265113" indent="-265113" eaLnBrk="1" hangingPunct="1">
              <a:lnSpc>
                <a:spcPct val="110000"/>
              </a:lnSpc>
              <a:buFont typeface="Wingdings 2" charset="2"/>
              <a:buNone/>
            </a:pPr>
            <a:r>
              <a:rPr lang="en-US" sz="2700" dirty="0"/>
              <a:t>A failing of the cooperation </a:t>
            </a:r>
            <a:r>
              <a:rPr lang="en-US" sz="2700" dirty="0" smtClean="0"/>
              <a:t>defense?</a:t>
            </a:r>
            <a:endParaRPr lang="en-US" sz="2000" dirty="0" smtClean="0">
              <a:solidFill>
                <a:srgbClr val="0070C0"/>
              </a:solidFill>
            </a:endParaRPr>
          </a:p>
          <a:p>
            <a:pPr marL="265113" indent="-265113" eaLnBrk="1" hangingPunct="1">
              <a:lnSpc>
                <a:spcPct val="110000"/>
              </a:lnSpc>
              <a:buFont typeface="Wingdings 2" charset="2"/>
              <a:buNone/>
            </a:pPr>
            <a:r>
              <a:rPr lang="en-US" sz="2000" dirty="0">
                <a:solidFill>
                  <a:srgbClr val="0070C0"/>
                </a:solidFill>
              </a:rPr>
              <a:t>You are rowing a boat to safety after your cruise ship sank and a desperate man a few yards off is calling for help. There are no other survivors, the man has no chance without you, and you have no interest in saving him. EE suggests you have no duty to save the man since any such duty would have to be grounded in your having a </a:t>
            </a:r>
            <a:r>
              <a:rPr lang="en-US" sz="2000" i="1" dirty="0">
                <a:solidFill>
                  <a:srgbClr val="0070C0"/>
                </a:solidFill>
              </a:rPr>
              <a:t>reason </a:t>
            </a:r>
            <a:r>
              <a:rPr lang="en-US" sz="2000" dirty="0">
                <a:solidFill>
                  <a:srgbClr val="0070C0"/>
                </a:solidFill>
              </a:rPr>
              <a:t>to act, and, as we’re supposing, you have no interest in saving the man</a:t>
            </a:r>
            <a:r>
              <a:rPr lang="en-US" sz="2000" dirty="0" smtClean="0">
                <a:solidFill>
                  <a:srgbClr val="0070C0"/>
                </a:solidFill>
              </a:rPr>
              <a:t>.</a:t>
            </a:r>
            <a:endParaRPr lang="en-US" sz="2000" dirty="0" smtClean="0"/>
          </a:p>
          <a:p>
            <a:pPr marL="265113" indent="-265113" eaLnBrk="1" hangingPunct="1">
              <a:lnSpc>
                <a:spcPct val="110000"/>
              </a:lnSpc>
              <a:buFont typeface="Wingdings 2" charset="2"/>
              <a:buNone/>
            </a:pPr>
            <a:r>
              <a:rPr lang="en-US" sz="2700" dirty="0"/>
              <a:t>Could </a:t>
            </a:r>
            <a:r>
              <a:rPr lang="en-US" sz="2700" dirty="0" err="1" smtClean="0"/>
              <a:t>Xunzi</a:t>
            </a:r>
            <a:r>
              <a:rPr lang="en-US" sz="2700" dirty="0" smtClean="0"/>
              <a:t> accept this view of ethical conduct and remain a Confucian? ______________</a:t>
            </a:r>
            <a:endParaRPr lang="en-US" sz="2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546" y="2636694"/>
            <a:ext cx="3265506" cy="21144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BE606BC7-65D5-4229-AC4C-35DB6F4F08D0}" type="slidenum">
              <a:rPr lang="en-US" smtClean="0"/>
              <a:pPr>
                <a:defRPr/>
              </a:pPr>
              <a:t>34</a:t>
            </a:fld>
            <a:endParaRPr lang="en-US"/>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ea typeface="+mj-ea"/>
                <a:cs typeface="+mj-cs"/>
              </a:rPr>
              <a:t>Criticism of Ethical Egoism</a:t>
            </a:r>
            <a:endParaRPr lang="en-US" dirty="0">
              <a:solidFill>
                <a:schemeClr val="accent1">
                  <a:tint val="88000"/>
                  <a:satMod val="150000"/>
                </a:schemeClr>
              </a:solidFill>
              <a:ea typeface="+mj-ea"/>
              <a:cs typeface="+mj-cs"/>
            </a:endParaRPr>
          </a:p>
        </p:txBody>
      </p:sp>
      <p:sp>
        <p:nvSpPr>
          <p:cNvPr id="3" name="Content Placeholder 2"/>
          <p:cNvSpPr>
            <a:spLocks noGrp="1"/>
          </p:cNvSpPr>
          <p:nvPr>
            <p:ph idx="1"/>
          </p:nvPr>
        </p:nvSpPr>
        <p:spPr>
          <a:xfrm>
            <a:off x="503238" y="1444625"/>
            <a:ext cx="8183562" cy="4879975"/>
          </a:xfrm>
        </p:spPr>
        <p:txBody>
          <a:bodyPr rtlCol="0">
            <a:normAutofit/>
          </a:bodyPr>
          <a:lstStyle/>
          <a:p>
            <a:pPr marL="265176" indent="-265176" eaLnBrk="1" fontAlgn="auto" hangingPunct="1">
              <a:spcAft>
                <a:spcPts val="0"/>
              </a:spcAft>
              <a:buFont typeface="Wingdings 2"/>
              <a:buNone/>
              <a:defRPr/>
            </a:pPr>
            <a:r>
              <a:rPr lang="en-US" dirty="0" smtClean="0">
                <a:ea typeface="+mn-ea"/>
                <a:cs typeface="+mn-cs"/>
              </a:rPr>
              <a:t>EE is often criticized for failing to support the common moral values of </a:t>
            </a:r>
          </a:p>
          <a:p>
            <a:pPr marL="785876" lvl="2" indent="-265176" eaLnBrk="1" fontAlgn="auto" hangingPunct="1">
              <a:spcAft>
                <a:spcPts val="0"/>
              </a:spcAft>
              <a:buClr>
                <a:srgbClr val="0070C0"/>
              </a:buClr>
              <a:buSzPct val="100000"/>
              <a:buFont typeface="Wingdings" pitchFamily="2" charset="2"/>
              <a:buChar char="q"/>
              <a:defRPr/>
            </a:pPr>
            <a:r>
              <a:rPr lang="en-US" dirty="0" smtClean="0">
                <a:ea typeface="+mn-ea"/>
              </a:rPr>
              <a:t>friendship, </a:t>
            </a:r>
          </a:p>
          <a:p>
            <a:pPr marL="785876" lvl="2" indent="-265176" eaLnBrk="1" fontAlgn="auto" hangingPunct="1">
              <a:spcAft>
                <a:spcPts val="0"/>
              </a:spcAft>
              <a:buClr>
                <a:srgbClr val="0070C0"/>
              </a:buClr>
              <a:buSzPct val="100000"/>
              <a:buFont typeface="Wingdings" pitchFamily="2" charset="2"/>
              <a:buChar char="q"/>
              <a:defRPr/>
            </a:pPr>
            <a:r>
              <a:rPr lang="en-US" dirty="0" smtClean="0">
                <a:ea typeface="+mn-ea"/>
              </a:rPr>
              <a:t>sensitivity, and </a:t>
            </a:r>
          </a:p>
          <a:p>
            <a:pPr marL="785876" lvl="2" indent="-265176" eaLnBrk="1" fontAlgn="auto" hangingPunct="1">
              <a:spcAft>
                <a:spcPts val="0"/>
              </a:spcAft>
              <a:buClr>
                <a:srgbClr val="0070C0"/>
              </a:buClr>
              <a:buSzPct val="100000"/>
              <a:buFont typeface="Wingdings" pitchFamily="2" charset="2"/>
              <a:buChar char="q"/>
              <a:defRPr/>
            </a:pPr>
            <a:r>
              <a:rPr lang="en-US" dirty="0" smtClean="0">
                <a:ea typeface="+mn-ea"/>
              </a:rPr>
              <a:t>good-will </a:t>
            </a:r>
          </a:p>
          <a:p>
            <a:pPr marL="265176" indent="-265176" eaLnBrk="1" fontAlgn="auto" hangingPunct="1">
              <a:spcAft>
                <a:spcPts val="0"/>
              </a:spcAft>
              <a:buFont typeface="Wingdings 2"/>
              <a:buNone/>
              <a:defRPr/>
            </a:pPr>
            <a:r>
              <a:rPr lang="en-US" dirty="0" smtClean="0">
                <a:ea typeface="+mn-ea"/>
                <a:cs typeface="+mn-cs"/>
              </a:rPr>
              <a:t>because of its view that we never ought to have concern for others for their own sake, but only ever as a means to our own pleasure or advantage.</a:t>
            </a:r>
          </a:p>
          <a:p>
            <a:pPr marL="265176" indent="-265176" eaLnBrk="1" fontAlgn="auto" hangingPunct="1">
              <a:spcAft>
                <a:spcPts val="0"/>
              </a:spcAft>
              <a:buFont typeface="Wingdings 2"/>
              <a:buNone/>
              <a:defRPr/>
            </a:pPr>
            <a:r>
              <a:rPr lang="en-US" dirty="0" smtClean="0">
                <a:solidFill>
                  <a:srgbClr val="0070C0"/>
                </a:solidFill>
                <a:ea typeface="+mn-ea"/>
                <a:cs typeface="+mn-cs"/>
              </a:rPr>
              <a:t>Would this bother </a:t>
            </a:r>
            <a:r>
              <a:rPr lang="en-US" dirty="0" err="1" smtClean="0">
                <a:solidFill>
                  <a:srgbClr val="0070C0"/>
                </a:solidFill>
                <a:ea typeface="+mn-ea"/>
                <a:cs typeface="+mn-cs"/>
              </a:rPr>
              <a:t>Xunzi</a:t>
            </a:r>
            <a:r>
              <a:rPr lang="en-US" dirty="0" smtClean="0">
                <a:solidFill>
                  <a:srgbClr val="0070C0"/>
                </a:solidFill>
              </a:rPr>
              <a:t>, or is it rather his very opinion? </a:t>
            </a:r>
            <a:endParaRPr lang="en-US" dirty="0">
              <a:solidFill>
                <a:srgbClr val="0070C0"/>
              </a:solidFill>
              <a:ea typeface="+mn-ea"/>
              <a:cs typeface="+mn-cs"/>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35</a:t>
            </a:fld>
            <a:endParaRPr lang="en-US"/>
          </a:p>
        </p:txBody>
      </p:sp>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 is Bad</a:t>
            </a:r>
            <a:br>
              <a:rPr lang="en-US" dirty="0" smtClean="0"/>
            </a:br>
            <a:r>
              <a:rPr lang="en-US" dirty="0" smtClean="0"/>
              <a:t>Xunzi (cont.)</a:t>
            </a:r>
            <a:endParaRPr lang="en-US" dirty="0"/>
          </a:p>
        </p:txBody>
      </p:sp>
      <p:sp>
        <p:nvSpPr>
          <p:cNvPr id="3" name="Content Placeholder 2"/>
          <p:cNvSpPr>
            <a:spLocks noGrp="1"/>
          </p:cNvSpPr>
          <p:nvPr>
            <p:ph idx="1"/>
          </p:nvPr>
        </p:nvSpPr>
        <p:spPr>
          <a:xfrm>
            <a:off x="914400" y="1735137"/>
            <a:ext cx="7313613" cy="4388571"/>
          </a:xfrm>
        </p:spPr>
        <p:txBody>
          <a:bodyPr>
            <a:normAutofit fontScale="70000" lnSpcReduction="20000"/>
          </a:bodyPr>
          <a:lstStyle/>
          <a:p>
            <a:pPr>
              <a:buNone/>
            </a:pPr>
            <a:r>
              <a:rPr lang="en-US" dirty="0" err="1" smtClean="0"/>
              <a:t>Koller’s</a:t>
            </a:r>
            <a:r>
              <a:rPr lang="en-US" dirty="0" smtClean="0"/>
              <a:t> final words on </a:t>
            </a:r>
            <a:r>
              <a:rPr lang="en-US" dirty="0" err="1" smtClean="0"/>
              <a:t>Xunzi</a:t>
            </a:r>
            <a:r>
              <a:rPr lang="en-US" dirty="0" smtClean="0"/>
              <a:t>:</a:t>
            </a:r>
          </a:p>
          <a:p>
            <a:pPr lvl="1">
              <a:buNone/>
            </a:pPr>
            <a:r>
              <a:rPr lang="en-US" sz="2600" dirty="0">
                <a:solidFill>
                  <a:schemeClr val="accent2">
                    <a:lumMod val="75000"/>
                    <a:lumOff val="25000"/>
                  </a:schemeClr>
                </a:solidFill>
              </a:rPr>
              <a:t>From Mengzi was taken the emphasis on developing the goodness inherent in human nature and the emphasis on ensuring the correctness of action to the development of humanity.</a:t>
            </a:r>
          </a:p>
          <a:p>
            <a:pPr lvl="1">
              <a:buNone/>
            </a:pPr>
            <a:r>
              <a:rPr lang="en-US" sz="2600" dirty="0">
                <a:solidFill>
                  <a:schemeClr val="accent2">
                    <a:lumMod val="75000"/>
                    <a:lumOff val="25000"/>
                  </a:schemeClr>
                </a:solidFill>
              </a:rPr>
              <a:t>From </a:t>
            </a:r>
            <a:r>
              <a:rPr lang="en-US" sz="2600" dirty="0" err="1">
                <a:solidFill>
                  <a:schemeClr val="accent2">
                    <a:lumMod val="75000"/>
                    <a:lumOff val="25000"/>
                  </a:schemeClr>
                </a:solidFill>
              </a:rPr>
              <a:t>Xunzi</a:t>
            </a:r>
            <a:r>
              <a:rPr lang="en-US" sz="2600" dirty="0">
                <a:solidFill>
                  <a:schemeClr val="accent2">
                    <a:lumMod val="75000"/>
                    <a:lumOff val="25000"/>
                  </a:schemeClr>
                </a:solidFill>
              </a:rPr>
              <a:t> was taken the emphasis on following rules of behavior for developing human nature and the use of laws and punishments for discouraging bad behavior. By adopting both views, Confucianism endorsed respect for internal sanctions, using internal feelings as guides to behavior, and for external sanctions, using social rules as </a:t>
            </a:r>
            <a:r>
              <a:rPr lang="en-US" sz="2600" dirty="0" smtClean="0">
                <a:solidFill>
                  <a:schemeClr val="accent2">
                    <a:lumMod val="75000"/>
                    <a:lumOff val="25000"/>
                  </a:schemeClr>
                </a:solidFill>
              </a:rPr>
              <a:t>guides </a:t>
            </a:r>
            <a:r>
              <a:rPr lang="en-US" sz="2600" dirty="0">
                <a:solidFill>
                  <a:schemeClr val="accent2">
                    <a:lumMod val="75000"/>
                    <a:lumOff val="25000"/>
                  </a:schemeClr>
                </a:solidFill>
              </a:rPr>
              <a:t>to behavior</a:t>
            </a:r>
            <a:r>
              <a:rPr lang="en-US" sz="2600" dirty="0" smtClean="0">
                <a:solidFill>
                  <a:schemeClr val="accent2">
                    <a:lumMod val="75000"/>
                    <a:lumOff val="25000"/>
                  </a:schemeClr>
                </a:solidFill>
              </a:rPr>
              <a:t>. </a:t>
            </a:r>
            <a:r>
              <a:rPr lang="en-US" sz="2600" dirty="0" smtClean="0"/>
              <a:t>–Koller, p213</a:t>
            </a:r>
            <a:endParaRPr lang="en-US" sz="2600" dirty="0"/>
          </a:p>
          <a:p>
            <a:pPr>
              <a:buNone/>
            </a:pPr>
            <a:r>
              <a:rPr lang="en-US" dirty="0" smtClean="0"/>
              <a:t>So, looking back at Ethical Egoism, and having read Koller’s account of </a:t>
            </a:r>
            <a:r>
              <a:rPr lang="en-US" dirty="0" err="1" smtClean="0"/>
              <a:t>Xunzi’s</a:t>
            </a:r>
            <a:r>
              <a:rPr lang="en-US" dirty="0" smtClean="0"/>
              <a:t> views (include p,209 in your assessment) …</a:t>
            </a:r>
          </a:p>
          <a:p>
            <a:pPr>
              <a:buNone/>
            </a:pPr>
            <a:r>
              <a:rPr lang="en-US" dirty="0" smtClean="0"/>
              <a:t>Does </a:t>
            </a:r>
            <a:r>
              <a:rPr lang="en-US" dirty="0" err="1" smtClean="0"/>
              <a:t>Xunzi</a:t>
            </a:r>
            <a:r>
              <a:rPr lang="en-US" dirty="0" smtClean="0"/>
              <a:t> think we become good by following </a:t>
            </a:r>
            <a:r>
              <a:rPr lang="en-US" i="1" dirty="0" smtClean="0"/>
              <a:t>li</a:t>
            </a:r>
            <a:r>
              <a:rPr lang="en-US" dirty="0" smtClean="0"/>
              <a:t>, or is it merely our behavior that becomes good? _______________</a:t>
            </a:r>
          </a:p>
          <a:p>
            <a:pPr>
              <a:buNone/>
            </a:pPr>
            <a:r>
              <a:rPr lang="en-US" dirty="0" smtClean="0"/>
              <a:t>Is Xunzi an Ethical Egoist? ___________</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36</a:t>
            </a:fld>
            <a:endParaRPr lang="en-US"/>
          </a:p>
        </p:txBody>
      </p:sp>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Dong </a:t>
            </a:r>
            <a:r>
              <a:rPr lang="en-US" dirty="0" err="1" smtClean="0"/>
              <a:t>Zhongshu</a:t>
            </a:r>
            <a:r>
              <a:rPr lang="en-US" dirty="0" smtClean="0"/>
              <a:t> and the Victory of Confucianism</a:t>
            </a:r>
            <a:endParaRPr lang="en-US" dirty="0"/>
          </a:p>
        </p:txBody>
      </p:sp>
      <p:sp>
        <p:nvSpPr>
          <p:cNvPr id="3" name="Content Placeholder 2"/>
          <p:cNvSpPr>
            <a:spLocks noGrp="1"/>
          </p:cNvSpPr>
          <p:nvPr>
            <p:ph idx="1"/>
          </p:nvPr>
        </p:nvSpPr>
        <p:spPr/>
        <p:txBody>
          <a:bodyPr/>
          <a:lstStyle/>
          <a:p>
            <a:pPr marL="0" indent="0">
              <a:buNone/>
            </a:pPr>
            <a:r>
              <a:rPr lang="en-US" dirty="0" smtClean="0"/>
              <a:t>Read Koller, pp214-215, for the history of how Confucianism finally won out over Realism and Mohism, being adopted by Emperor Wu of the Han Dynasty.</a:t>
            </a:r>
          </a:p>
          <a:p>
            <a:pPr marL="0" indent="0">
              <a:buNone/>
            </a:pPr>
            <a:r>
              <a:rPr lang="en-US" dirty="0" smtClean="0"/>
              <a:t>Note that the victory required compromise, employing Mengzi and </a:t>
            </a:r>
            <a:r>
              <a:rPr lang="en-US" dirty="0" err="1" smtClean="0"/>
              <a:t>Xunzi’s</a:t>
            </a:r>
            <a:r>
              <a:rPr lang="en-US" dirty="0"/>
              <a:t> </a:t>
            </a:r>
            <a:r>
              <a:rPr lang="en-US" dirty="0" smtClean="0"/>
              <a:t>positions, and not only those, but ideas from “[D]</a:t>
            </a:r>
            <a:r>
              <a:rPr lang="en-US" dirty="0" err="1" smtClean="0"/>
              <a:t>aoism</a:t>
            </a:r>
            <a:r>
              <a:rPr lang="en-US" dirty="0" smtClean="0"/>
              <a:t>, </a:t>
            </a:r>
            <a:r>
              <a:rPr lang="en-US" dirty="0" err="1" smtClean="0"/>
              <a:t>Yinyang</a:t>
            </a:r>
            <a:r>
              <a:rPr lang="en-US" dirty="0" smtClean="0"/>
              <a:t> thinking, and even aspects of shamanistic practices….”</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37</a:t>
            </a:fld>
            <a:endParaRPr lang="en-US"/>
          </a:p>
        </p:txBody>
      </p:sp>
    </p:spTree>
    <p:extLst>
      <p:ext uri="{BB962C8B-B14F-4D97-AF65-F5344CB8AC3E}">
        <p14:creationId xmlns:p14="http://schemas.microsoft.com/office/powerpoint/2010/main" val="1298966592"/>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lstStyle/>
          <a:p>
            <a:pPr>
              <a:buNone/>
            </a:pPr>
            <a:r>
              <a:rPr lang="en-US" dirty="0" smtClean="0"/>
              <a:t>All images are public domain images with no restrictions on use, from </a:t>
            </a:r>
            <a:r>
              <a:rPr lang="en-US" dirty="0" smtClean="0">
                <a:hlinkClick r:id="rId2"/>
              </a:rPr>
              <a:t>www.wikimedia.com</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38</a:t>
            </a:fld>
            <a:endParaRPr lang="en-US"/>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Mengzi</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Mengzi (372-289 BCE)</a:t>
            </a:r>
          </a:p>
          <a:p>
            <a:pPr lvl="1">
              <a:buFont typeface="Arial"/>
              <a:buChar char="•"/>
            </a:pPr>
            <a:r>
              <a:rPr lang="en-US" dirty="0" smtClean="0">
                <a:solidFill>
                  <a:srgbClr val="AF0C0C"/>
                </a:solidFill>
              </a:rPr>
              <a:t>Mengzi (Mencius) was the top student of Confucius’ grandson, Zisi … founder of the Zisi School.</a:t>
            </a:r>
          </a:p>
          <a:p>
            <a:pPr lvl="1">
              <a:buFont typeface="Arial"/>
              <a:buChar char="•"/>
            </a:pPr>
            <a:r>
              <a:rPr lang="en-US" dirty="0" smtClean="0">
                <a:solidFill>
                  <a:srgbClr val="AF0C0C"/>
                </a:solidFill>
              </a:rPr>
              <a:t>Came to be known as the true transmitter of Confucianism—called </a:t>
            </a:r>
            <a:r>
              <a:rPr lang="en-US" i="1" dirty="0" smtClean="0">
                <a:solidFill>
                  <a:srgbClr val="AF0C0C"/>
                </a:solidFill>
              </a:rPr>
              <a:t>The Second Sage</a:t>
            </a:r>
            <a:r>
              <a:rPr lang="en-US" dirty="0" smtClean="0">
                <a:solidFill>
                  <a:srgbClr val="AF0C0C"/>
                </a:solidFill>
              </a:rPr>
              <a:t>.</a:t>
            </a:r>
          </a:p>
          <a:p>
            <a:pPr lvl="1">
              <a:buFont typeface="Arial"/>
              <a:buChar char="•"/>
            </a:pPr>
            <a:r>
              <a:rPr lang="en-US" dirty="0" smtClean="0">
                <a:solidFill>
                  <a:srgbClr val="AF0C0C"/>
                </a:solidFill>
              </a:rPr>
              <a:t>Gave Confucius’ moral humanism a “metaphysical foundation.” –Koller, p208 (This most likely refers to his belief in Heaven and its influence on earth)</a:t>
            </a:r>
          </a:p>
          <a:p>
            <a:pPr lvl="1">
              <a:buFont typeface="Arial"/>
              <a:buChar char="•"/>
            </a:pPr>
            <a:r>
              <a:rPr lang="en-US" dirty="0" smtClean="0">
                <a:solidFill>
                  <a:srgbClr val="AF0C0C"/>
                </a:solidFill>
              </a:rPr>
              <a:t>Spent years trying to get rulers to adopt Confucianism as governmental policy, to no avail.</a:t>
            </a:r>
          </a:p>
          <a:p>
            <a:pPr lvl="1">
              <a:buFont typeface="Arial"/>
              <a:buChar char="•"/>
            </a:pPr>
            <a:r>
              <a:rPr lang="en-US" dirty="0" smtClean="0">
                <a:solidFill>
                  <a:srgbClr val="AF0C0C"/>
                </a:solidFill>
              </a:rPr>
              <a:t>Believes humans are naturally (inherently, innately, and essentially … though not perfectly) good</a:t>
            </a:r>
            <a:endParaRPr lang="en-US" dirty="0">
              <a:solidFill>
                <a:srgbClr val="AF0C0C"/>
              </a:solidFill>
            </a:endParaRPr>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3</a:t>
            </a:fld>
            <a:endParaRPr lang="en-US"/>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 is Good</a:t>
            </a:r>
            <a:br>
              <a:rPr lang="en-US" dirty="0" smtClean="0"/>
            </a:br>
            <a:r>
              <a:rPr lang="en-US" dirty="0" smtClean="0"/>
              <a:t>Mengzi (cont.)</a:t>
            </a:r>
            <a:endParaRPr lang="en-US" dirty="0"/>
          </a:p>
        </p:txBody>
      </p:sp>
      <p:sp>
        <p:nvSpPr>
          <p:cNvPr id="3" name="Content Placeholder 2"/>
          <p:cNvSpPr>
            <a:spLocks noGrp="1"/>
          </p:cNvSpPr>
          <p:nvPr>
            <p:ph idx="1"/>
          </p:nvPr>
        </p:nvSpPr>
        <p:spPr>
          <a:xfrm>
            <a:off x="914400" y="1735138"/>
            <a:ext cx="7313613" cy="4891854"/>
          </a:xfrm>
        </p:spPr>
        <p:txBody>
          <a:bodyPr>
            <a:normAutofit fontScale="70000" lnSpcReduction="20000"/>
          </a:bodyPr>
          <a:lstStyle/>
          <a:p>
            <a:pPr>
              <a:buNone/>
            </a:pPr>
            <a:r>
              <a:rPr lang="en-US" dirty="0" smtClean="0"/>
              <a:t>Whether it was Confucius’ view that the virtue, </a:t>
            </a:r>
            <a:r>
              <a:rPr lang="en-US" i="1" dirty="0" smtClean="0"/>
              <a:t>Ren</a:t>
            </a:r>
            <a:r>
              <a:rPr lang="en-US" dirty="0" smtClean="0"/>
              <a:t> (</a:t>
            </a:r>
            <a:r>
              <a:rPr lang="en-US" i="1" dirty="0" smtClean="0"/>
              <a:t>Jen</a:t>
            </a:r>
            <a:r>
              <a:rPr lang="en-US" dirty="0" smtClean="0"/>
              <a:t> in Smith), is a natural phenomenon or an acquired one is not entirely clear; he does not take up the question explicitly.</a:t>
            </a:r>
          </a:p>
          <a:p>
            <a:pPr>
              <a:buNone/>
            </a:pPr>
            <a:r>
              <a:rPr lang="en-US" dirty="0" smtClean="0"/>
              <a:t>What is clear for Confucius, from Koller’s discussion, (p198), is that </a:t>
            </a:r>
            <a:r>
              <a:rPr lang="en-US" i="1" dirty="0" smtClean="0"/>
              <a:t>Ren</a:t>
            </a:r>
            <a:r>
              <a:rPr lang="en-US" dirty="0" smtClean="0"/>
              <a:t> is the virtue that makes humans human, and it is the ‘heart’ portion of a person that makes them truly human. In this way, we can say that Confucius’ answer is that </a:t>
            </a:r>
            <a:r>
              <a:rPr lang="en-US" i="1" dirty="0" smtClean="0"/>
              <a:t>Ren</a:t>
            </a:r>
            <a:r>
              <a:rPr lang="en-US" dirty="0" smtClean="0"/>
              <a:t> is natural. When he speaks of rulers or citizens who lack </a:t>
            </a:r>
            <a:r>
              <a:rPr lang="en-US" i="1" dirty="0" smtClean="0"/>
              <a:t>Ren</a:t>
            </a:r>
            <a:r>
              <a:rPr lang="en-US" dirty="0" smtClean="0"/>
              <a:t>, he means that they have not </a:t>
            </a:r>
            <a:r>
              <a:rPr lang="en-US" i="1" dirty="0" smtClean="0"/>
              <a:t>developed</a:t>
            </a:r>
            <a:r>
              <a:rPr lang="en-US" dirty="0" smtClean="0"/>
              <a:t> Ren, though, being human, they have at least a spark.</a:t>
            </a:r>
          </a:p>
          <a:p>
            <a:pPr>
              <a:buNone/>
            </a:pPr>
            <a:r>
              <a:rPr lang="en-US" dirty="0" smtClean="0"/>
              <a:t>Mengzi, however, is clear about the natural / acquired question. His position is that </a:t>
            </a:r>
            <a:r>
              <a:rPr lang="en-US" i="1" dirty="0" smtClean="0"/>
              <a:t>Ren</a:t>
            </a:r>
            <a:r>
              <a:rPr lang="en-US" dirty="0" smtClean="0"/>
              <a:t> is natural. Humans are </a:t>
            </a:r>
            <a:r>
              <a:rPr lang="en-US" i="1" dirty="0" smtClean="0"/>
              <a:t>inherently</a:t>
            </a:r>
            <a:r>
              <a:rPr lang="en-US" dirty="0" smtClean="0"/>
              <a:t> good. (Koller, p212, bottom)</a:t>
            </a:r>
          </a:p>
          <a:p>
            <a:pPr>
              <a:buNone/>
            </a:pPr>
            <a:r>
              <a:rPr lang="en-US" dirty="0" smtClean="0"/>
              <a:t>He provides an argument:</a:t>
            </a:r>
          </a:p>
          <a:p>
            <a:pPr lvl="1">
              <a:buAutoNum type="arabicPeriod"/>
            </a:pPr>
            <a:r>
              <a:rPr lang="en-US" dirty="0" smtClean="0">
                <a:solidFill>
                  <a:srgbClr val="AF0C0C"/>
                </a:solidFill>
              </a:rPr>
              <a:t>Everyone agrees that the sage is good by nature;</a:t>
            </a:r>
          </a:p>
          <a:p>
            <a:pPr lvl="1">
              <a:buAutoNum type="arabicPeriod"/>
            </a:pPr>
            <a:r>
              <a:rPr lang="en-US" dirty="0" smtClean="0">
                <a:solidFill>
                  <a:srgbClr val="AF0C0C"/>
                </a:solidFill>
              </a:rPr>
              <a:t>everyone shares the same human nature, therefore,</a:t>
            </a:r>
          </a:p>
          <a:p>
            <a:pPr lvl="1">
              <a:buAutoNum type="arabicPeriod"/>
            </a:pPr>
            <a:r>
              <a:rPr lang="en-US" dirty="0" smtClean="0">
                <a:solidFill>
                  <a:srgbClr val="AF0C0C"/>
                </a:solidFill>
              </a:rPr>
              <a:t>all persons are good by nature.</a:t>
            </a:r>
          </a:p>
          <a:p>
            <a:pPr>
              <a:buNone/>
            </a:pPr>
            <a:r>
              <a:rPr lang="en-US" dirty="0" smtClean="0"/>
              <a:t>Convinced? ______________________</a:t>
            </a:r>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4</a:t>
            </a:fld>
            <a:endParaRPr lang="en-US"/>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on “Inherence”…</a:t>
            </a:r>
            <a:endParaRPr lang="en-US" dirty="0"/>
          </a:p>
        </p:txBody>
      </p:sp>
      <p:sp>
        <p:nvSpPr>
          <p:cNvPr id="3" name="Content Placeholder 2"/>
          <p:cNvSpPr>
            <a:spLocks noGrp="1"/>
          </p:cNvSpPr>
          <p:nvPr>
            <p:ph idx="1"/>
          </p:nvPr>
        </p:nvSpPr>
        <p:spPr>
          <a:xfrm>
            <a:off x="914400" y="1735138"/>
            <a:ext cx="7313613" cy="4289400"/>
          </a:xfrm>
        </p:spPr>
        <p:txBody>
          <a:bodyPr>
            <a:normAutofit fontScale="92500" lnSpcReduction="20000"/>
          </a:bodyPr>
          <a:lstStyle/>
          <a:p>
            <a:pPr>
              <a:buNone/>
            </a:pPr>
            <a:r>
              <a:rPr lang="en-US" dirty="0" smtClean="0"/>
              <a:t>On p210 Koller relates that Gaozi (likely a contemporary of Mengzi) argued human nature was </a:t>
            </a:r>
            <a:r>
              <a:rPr lang="en-US" i="1" dirty="0" smtClean="0"/>
              <a:t>neutral</a:t>
            </a:r>
            <a:r>
              <a:rPr lang="en-US" dirty="0" smtClean="0"/>
              <a:t> between good and bad.</a:t>
            </a:r>
          </a:p>
          <a:p>
            <a:pPr>
              <a:buNone/>
            </a:pPr>
            <a:r>
              <a:rPr lang="en-US" dirty="0" smtClean="0"/>
              <a:t>Koller tells us that Mengzi’s response to Gaozi’s resulting view that human nature is good in some people and bad in others—good when nourished by good rulers, bad when abused by bad rulers—is that human nature is still inherently good, but that the bad ruler “allows the inherent goodness of human nature to be destroyed.”</a:t>
            </a:r>
          </a:p>
          <a:p>
            <a:pPr>
              <a:buNone/>
            </a:pPr>
            <a:r>
              <a:rPr lang="en-US" dirty="0" smtClean="0"/>
              <a:t>Note that Koller’s language (“destroyed”) suggests that humans can lose their inherent goodness … ‘inherent’ must then mean merely </a:t>
            </a:r>
            <a:r>
              <a:rPr lang="en-US" i="1" dirty="0" smtClean="0"/>
              <a:t>naturally occurring</a:t>
            </a:r>
            <a:r>
              <a:rPr lang="en-US" dirty="0" smtClean="0"/>
              <a:t>, rather than </a:t>
            </a:r>
            <a:r>
              <a:rPr lang="en-US" i="1" dirty="0" smtClean="0"/>
              <a:t>essential</a:t>
            </a:r>
            <a:r>
              <a:rPr lang="en-US" dirty="0" smtClean="0"/>
              <a:t> or </a:t>
            </a:r>
            <a:r>
              <a:rPr lang="en-US" i="1" dirty="0" smtClean="0"/>
              <a:t>ineradicable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5</a:t>
            </a:fld>
            <a:endParaRPr lang="en-US"/>
          </a:p>
        </p:txBody>
      </p:sp>
      <p:sp>
        <p:nvSpPr>
          <p:cNvPr id="5" name="Oval Callout 4"/>
          <p:cNvSpPr/>
          <p:nvPr/>
        </p:nvSpPr>
        <p:spPr>
          <a:xfrm>
            <a:off x="4534349" y="5690744"/>
            <a:ext cx="2775966" cy="862975"/>
          </a:xfrm>
          <a:prstGeom prst="wedgeEllipseCallout">
            <a:avLst>
              <a:gd name="adj1" fmla="val -54006"/>
              <a:gd name="adj2" fmla="val -514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 in, 3 sides are </a:t>
            </a:r>
            <a:r>
              <a:rPr lang="en-US" i="1" dirty="0" smtClean="0"/>
              <a:t>essential</a:t>
            </a:r>
            <a:r>
              <a:rPr lang="en-US" dirty="0" smtClean="0"/>
              <a:t> to a triangle.</a:t>
            </a:r>
            <a:endParaRPr lang="en-US" dirty="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on “Inherence”…</a:t>
            </a:r>
            <a:endParaRPr lang="en-US" dirty="0"/>
          </a:p>
        </p:txBody>
      </p:sp>
      <p:sp>
        <p:nvSpPr>
          <p:cNvPr id="3" name="Content Placeholder 2"/>
          <p:cNvSpPr>
            <a:spLocks noGrp="1"/>
          </p:cNvSpPr>
          <p:nvPr>
            <p:ph idx="1"/>
          </p:nvPr>
        </p:nvSpPr>
        <p:spPr>
          <a:xfrm>
            <a:off x="914398" y="1735137"/>
            <a:ext cx="6029587" cy="4981408"/>
          </a:xfrm>
        </p:spPr>
        <p:txBody>
          <a:bodyPr>
            <a:normAutofit fontScale="70000" lnSpcReduction="20000"/>
          </a:bodyPr>
          <a:lstStyle/>
          <a:p>
            <a:pPr>
              <a:lnSpc>
                <a:spcPct val="120000"/>
              </a:lnSpc>
              <a:buNone/>
            </a:pPr>
            <a:r>
              <a:rPr lang="en-US" dirty="0" smtClean="0"/>
              <a:t>Notice, though, by his own words, quoted from </a:t>
            </a:r>
            <a:r>
              <a:rPr lang="en-US" dirty="0" smtClean="0">
                <a:hlinkClick r:id="rId2"/>
              </a:rPr>
              <a:t>this Encyclopedia article</a:t>
            </a:r>
            <a:r>
              <a:rPr lang="en-US" dirty="0" smtClean="0"/>
              <a:t>, Mengzi is explicit that ‘inherent’ means essential:</a:t>
            </a:r>
          </a:p>
          <a:p>
            <a:pPr lvl="1">
              <a:lnSpc>
                <a:spcPct val="120000"/>
              </a:lnSpc>
              <a:buNone/>
            </a:pPr>
            <a:r>
              <a:rPr lang="en-US" sz="2143" dirty="0" smtClean="0">
                <a:solidFill>
                  <a:srgbClr val="AF0C0C"/>
                </a:solidFill>
              </a:rPr>
              <a:t>Appealing to experience, he [Mengzi] says:</a:t>
            </a:r>
          </a:p>
          <a:p>
            <a:pPr lvl="1">
              <a:lnSpc>
                <a:spcPct val="120000"/>
              </a:lnSpc>
              <a:buNone/>
            </a:pPr>
            <a:r>
              <a:rPr lang="en-US" sz="2143" dirty="0" smtClean="0">
                <a:solidFill>
                  <a:srgbClr val="AF0C0C"/>
                </a:solidFill>
              </a:rPr>
              <a:t>Supposing people see a child fall into a well – they all have a heart-mind that is shocked and sympathetic. It is not for the sake of being on good terms with the child’s parents, and it is not for the sake of winning praise for neighbors and friends, nor is it because they dislike the child’s noisy cry. (2A6)</a:t>
            </a:r>
            <a:endParaRPr lang="en-US" dirty="0" smtClean="0"/>
          </a:p>
          <a:p>
            <a:pPr lvl="1">
              <a:lnSpc>
                <a:spcPct val="120000"/>
              </a:lnSpc>
              <a:buNone/>
            </a:pPr>
            <a:r>
              <a:rPr lang="en-US" dirty="0" smtClean="0">
                <a:solidFill>
                  <a:srgbClr val="AF0C0C"/>
                </a:solidFill>
              </a:rPr>
              <a:t>[He] argues:</a:t>
            </a:r>
          </a:p>
          <a:p>
            <a:pPr lvl="1">
              <a:lnSpc>
                <a:spcPct val="120000"/>
              </a:lnSpc>
              <a:buNone/>
            </a:pPr>
            <a:r>
              <a:rPr lang="en-US" dirty="0" smtClean="0">
                <a:solidFill>
                  <a:srgbClr val="AF0C0C"/>
                </a:solidFill>
              </a:rPr>
              <a:t>Judging by this, without a heart-mind that sympathizes one is not human; without a heart-mind aware of shame, one is not human; without a heart-mind that defers to others, one is not human; and without a heart-mind that approves and condemns, one is not human.</a:t>
            </a:r>
            <a:r>
              <a:rPr lang="en-US" i="1" dirty="0" smtClean="0">
                <a:solidFill>
                  <a:srgbClr val="AF0C0C"/>
                </a:solidFill>
              </a:rPr>
              <a:t> (2A6)</a:t>
            </a:r>
          </a:p>
          <a:p>
            <a:pPr>
              <a:lnSpc>
                <a:spcPct val="120000"/>
              </a:lnSpc>
              <a:buNone/>
            </a:pPr>
            <a:r>
              <a:rPr lang="en-US" dirty="0" smtClean="0"/>
              <a:t>So, for Mengzi, we will say basic goodness is </a:t>
            </a:r>
            <a:r>
              <a:rPr lang="en-US" i="1" dirty="0" smtClean="0"/>
              <a:t>essential</a:t>
            </a:r>
            <a:r>
              <a:rPr lang="en-US" dirty="0" smtClean="0"/>
              <a:t> for human beings.</a:t>
            </a:r>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6</a:t>
            </a:fld>
            <a:endParaRPr lang="en-US"/>
          </a:p>
        </p:txBody>
      </p:sp>
      <p:sp>
        <p:nvSpPr>
          <p:cNvPr id="5" name="Oval Callout 4"/>
          <p:cNvSpPr/>
          <p:nvPr/>
        </p:nvSpPr>
        <p:spPr>
          <a:xfrm>
            <a:off x="7188205" y="2938998"/>
            <a:ext cx="1595570" cy="2491227"/>
          </a:xfrm>
          <a:prstGeom prst="wedgeEllipseCallout">
            <a:avLst>
              <a:gd name="adj1" fmla="val -71383"/>
              <a:gd name="adj2" fmla="val 301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 Cardinal Virtues: Sympathy</a:t>
            </a:r>
          </a:p>
          <a:p>
            <a:pPr algn="ctr"/>
            <a:r>
              <a:rPr lang="en-US" dirty="0" smtClean="0"/>
              <a:t>Shame</a:t>
            </a:r>
          </a:p>
          <a:p>
            <a:pPr algn="ctr"/>
            <a:r>
              <a:rPr lang="en-US" dirty="0" smtClean="0"/>
              <a:t>Deference</a:t>
            </a:r>
          </a:p>
          <a:p>
            <a:pPr algn="ctr"/>
            <a:r>
              <a:rPr lang="en-US" dirty="0" smtClean="0"/>
              <a:t>Judgment</a:t>
            </a:r>
            <a:endParaRPr lang="en-US"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 is Good</a:t>
            </a:r>
            <a:br>
              <a:rPr lang="en-US" dirty="0" smtClean="0"/>
            </a:br>
            <a:r>
              <a:rPr lang="en-US" dirty="0" smtClean="0"/>
              <a:t>Mengzi (cont.)</a:t>
            </a:r>
            <a:endParaRPr lang="en-US" dirty="0"/>
          </a:p>
        </p:txBody>
      </p:sp>
      <p:sp>
        <p:nvSpPr>
          <p:cNvPr id="3" name="Content Placeholder 2"/>
          <p:cNvSpPr>
            <a:spLocks noGrp="1"/>
          </p:cNvSpPr>
          <p:nvPr>
            <p:ph idx="1"/>
          </p:nvPr>
        </p:nvSpPr>
        <p:spPr>
          <a:xfrm>
            <a:off x="914400" y="1735137"/>
            <a:ext cx="7313613" cy="4592807"/>
          </a:xfrm>
        </p:spPr>
        <p:txBody>
          <a:bodyPr>
            <a:normAutofit fontScale="77500" lnSpcReduction="20000"/>
          </a:bodyPr>
          <a:lstStyle/>
          <a:p>
            <a:pPr>
              <a:lnSpc>
                <a:spcPct val="120000"/>
              </a:lnSpc>
              <a:buNone/>
            </a:pPr>
            <a:r>
              <a:rPr lang="en-US" dirty="0" smtClean="0"/>
              <a:t>Koller, p210,</a:t>
            </a:r>
          </a:p>
          <a:p>
            <a:pPr lvl="1">
              <a:lnSpc>
                <a:spcPct val="120000"/>
              </a:lnSpc>
              <a:buNone/>
            </a:pPr>
            <a:r>
              <a:rPr lang="en-US" dirty="0" smtClean="0">
                <a:solidFill>
                  <a:schemeClr val="accent2">
                    <a:lumMod val="75000"/>
                    <a:lumOff val="25000"/>
                  </a:schemeClr>
                </a:solidFill>
              </a:rPr>
              <a:t>For Mengzi, who claimed that </a:t>
            </a:r>
            <a:r>
              <a:rPr lang="en-US" i="1" dirty="0">
                <a:solidFill>
                  <a:schemeClr val="accent2">
                    <a:lumMod val="75000"/>
                    <a:lumOff val="25000"/>
                  </a:schemeClr>
                </a:solidFill>
              </a:rPr>
              <a:t>r</a:t>
            </a:r>
            <a:r>
              <a:rPr lang="en-US" i="1" dirty="0" smtClean="0">
                <a:solidFill>
                  <a:schemeClr val="accent2">
                    <a:lumMod val="75000"/>
                    <a:lumOff val="25000"/>
                  </a:schemeClr>
                </a:solidFill>
              </a:rPr>
              <a:t>en</a:t>
            </a:r>
            <a:r>
              <a:rPr lang="en-US" dirty="0" smtClean="0">
                <a:solidFill>
                  <a:schemeClr val="accent2">
                    <a:lumMod val="75000"/>
                    <a:lumOff val="25000"/>
                  </a:schemeClr>
                </a:solidFill>
              </a:rPr>
              <a:t> was an actual beginning of goodness present in each person, the problem was to explain the presence of evil in the world. If evil is due to wrong actions, it becomes necessary to distinguish between the rightness of actions and the goodness of human nature. Despite the presence of goodness, it is possible for human beings to act in a wrong way and thus bring about evil in the world. Because this is so, it is necessary to emphasize </a:t>
            </a:r>
            <a:r>
              <a:rPr lang="en-US" i="1" dirty="0" smtClean="0">
                <a:solidFill>
                  <a:schemeClr val="accent2">
                    <a:lumMod val="75000"/>
                    <a:lumOff val="25000"/>
                  </a:schemeClr>
                </a:solidFill>
              </a:rPr>
              <a:t>yi</a:t>
            </a:r>
            <a:r>
              <a:rPr lang="en-US" dirty="0" smtClean="0">
                <a:solidFill>
                  <a:schemeClr val="accent2">
                    <a:lumMod val="75000"/>
                    <a:lumOff val="25000"/>
                  </a:schemeClr>
                </a:solidFill>
              </a:rPr>
              <a:t>, the correctness of action, in order to rid the world of evil.</a:t>
            </a:r>
          </a:p>
          <a:p>
            <a:pPr>
              <a:lnSpc>
                <a:spcPct val="120000"/>
              </a:lnSpc>
              <a:buNone/>
            </a:pPr>
            <a:r>
              <a:rPr lang="en-US" dirty="0" smtClean="0"/>
              <a:t>So, Mengzi distinguishes between the goodness of the agent and the rightness of the agent’s actions … it is possible to be a good person but choose the wrong thing.</a:t>
            </a:r>
          </a:p>
          <a:p>
            <a:pPr>
              <a:buNone/>
            </a:pPr>
            <a:r>
              <a:rPr lang="en-US" dirty="0" smtClean="0"/>
              <a:t>How is this possible? _______________________________</a:t>
            </a:r>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7</a:t>
            </a:fld>
            <a:endParaRPr lang="en-US" dirty="0"/>
          </a:p>
        </p:txBody>
      </p:sp>
      <p:sp>
        <p:nvSpPr>
          <p:cNvPr id="5" name="Oval Callout 4"/>
          <p:cNvSpPr/>
          <p:nvPr/>
        </p:nvSpPr>
        <p:spPr>
          <a:xfrm>
            <a:off x="105829" y="2401674"/>
            <a:ext cx="1603709" cy="1652677"/>
          </a:xfrm>
          <a:prstGeom prst="wedgeEllipseCallout">
            <a:avLst>
              <a:gd name="adj1" fmla="val 56832"/>
              <a:gd name="adj2" fmla="val -251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Read Mengzi’s 3 arguments on p211</a:t>
            </a:r>
            <a:endParaRPr lang="en-US" dirty="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Develop </a:t>
            </a:r>
            <a:r>
              <a:rPr lang="en-US" i="1" dirty="0" smtClean="0"/>
              <a:t>Ren</a:t>
            </a:r>
            <a:endParaRPr lang="en-US" i="1" dirty="0"/>
          </a:p>
        </p:txBody>
      </p:sp>
      <p:sp>
        <p:nvSpPr>
          <p:cNvPr id="3" name="Content Placeholder 2"/>
          <p:cNvSpPr>
            <a:spLocks noGrp="1"/>
          </p:cNvSpPr>
          <p:nvPr>
            <p:ph idx="1"/>
          </p:nvPr>
        </p:nvSpPr>
        <p:spPr/>
        <p:txBody>
          <a:bodyPr>
            <a:normAutofit/>
          </a:bodyPr>
          <a:lstStyle/>
          <a:p>
            <a:pPr>
              <a:buNone/>
            </a:pPr>
            <a:r>
              <a:rPr lang="en-US" dirty="0" smtClean="0"/>
              <a:t>How do we develop </a:t>
            </a:r>
            <a:r>
              <a:rPr lang="en-US" i="1" dirty="0"/>
              <a:t>r</a:t>
            </a:r>
            <a:r>
              <a:rPr lang="en-US" i="1" dirty="0" smtClean="0"/>
              <a:t>en</a:t>
            </a:r>
            <a:r>
              <a:rPr lang="en-US" dirty="0" smtClean="0"/>
              <a:t>? </a:t>
            </a:r>
          </a:p>
          <a:p>
            <a:pPr>
              <a:buNone/>
            </a:pPr>
            <a:r>
              <a:rPr lang="en-US" dirty="0" smtClean="0"/>
              <a:t>Mengzi’s answer is to emphasize </a:t>
            </a:r>
            <a:r>
              <a:rPr lang="en-US" i="1" dirty="0" smtClean="0"/>
              <a:t>yi</a:t>
            </a:r>
            <a:r>
              <a:rPr lang="en-US" dirty="0" smtClean="0"/>
              <a:t>, right conduct. While it is true that a person whose </a:t>
            </a:r>
            <a:r>
              <a:rPr lang="en-US" i="1" dirty="0" smtClean="0"/>
              <a:t>ren</a:t>
            </a:r>
            <a:r>
              <a:rPr lang="en-US" dirty="0" smtClean="0"/>
              <a:t> is fully developed will automatically do the right things, it is not true that the person whose actions are always right has </a:t>
            </a:r>
            <a:r>
              <a:rPr lang="en-US" i="1" dirty="0" smtClean="0"/>
              <a:t>ren</a:t>
            </a:r>
            <a:r>
              <a:rPr lang="en-US" dirty="0" smtClean="0"/>
              <a:t> (other virtues are required for </a:t>
            </a:r>
            <a:r>
              <a:rPr lang="en-US" i="1" dirty="0" smtClean="0"/>
              <a:t>ren</a:t>
            </a:r>
            <a:r>
              <a:rPr lang="en-US" dirty="0" smtClean="0"/>
              <a:t>, the ultimate virtue even Confucius did not claim for himself) … Still, the best way to develop </a:t>
            </a:r>
            <a:r>
              <a:rPr lang="en-US" i="1" dirty="0" smtClean="0"/>
              <a:t>ren</a:t>
            </a:r>
            <a:r>
              <a:rPr lang="en-US" dirty="0" smtClean="0"/>
              <a:t>, according to Mengzi, is to emphasize </a:t>
            </a:r>
            <a:r>
              <a:rPr lang="en-US" i="1" dirty="0" smtClean="0"/>
              <a:t>yi</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pPr>
              <a:defRPr/>
            </a:pPr>
            <a:fld id="{BE606BC7-65D5-4229-AC4C-35DB6F4F08D0}" type="slidenum">
              <a:rPr lang="en-US" smtClean="0"/>
              <a:pPr>
                <a:defRPr/>
              </a:pPr>
              <a:t>8</a:t>
            </a:fld>
            <a:endParaRPr lang="en-US" dirty="0"/>
          </a:p>
        </p:txBody>
      </p:sp>
    </p:spTree>
  </p:cSld>
  <p:clrMapOvr>
    <a:masterClrMapping/>
  </p:clrMapOvr>
  <p:transition spd="slow">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4632</TotalTime>
  <Words>3395</Words>
  <Application>Microsoft Macintosh PowerPoint</Application>
  <PresentationFormat>On-screen Show (4:3)</PresentationFormat>
  <Paragraphs>263</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Calibri</vt:lpstr>
      <vt:lpstr>Franklin Gothic Book</vt:lpstr>
      <vt:lpstr>Goudy Old Style</vt:lpstr>
      <vt:lpstr>Impact</vt:lpstr>
      <vt:lpstr>ＭＳ Ｐゴシック</vt:lpstr>
      <vt:lpstr>Rockwell</vt:lpstr>
      <vt:lpstr>Verdana</vt:lpstr>
      <vt:lpstr>Wingdings</vt:lpstr>
      <vt:lpstr>Wingdings 2</vt:lpstr>
      <vt:lpstr>Arial</vt:lpstr>
      <vt:lpstr>Inkwell</vt:lpstr>
      <vt:lpstr>Confucianism II</vt:lpstr>
      <vt:lpstr>Sources</vt:lpstr>
      <vt:lpstr>Responses to The Warring States Period</vt:lpstr>
      <vt:lpstr>Mengzi</vt:lpstr>
      <vt:lpstr>Human Nature is Good Mengzi (cont.)</vt:lpstr>
      <vt:lpstr>Side Note on “Inherence”…</vt:lpstr>
      <vt:lpstr>Side Note on “Inherence”…</vt:lpstr>
      <vt:lpstr>Human Nature is Good Mengzi (cont.)</vt:lpstr>
      <vt:lpstr>How to Develop Ren</vt:lpstr>
      <vt:lpstr>Why Develop Ren?</vt:lpstr>
      <vt:lpstr>Xunzi</vt:lpstr>
      <vt:lpstr>Human Nature is Bad Xunzi (cont.)</vt:lpstr>
      <vt:lpstr>Mengzi v. Xunzi</vt:lpstr>
      <vt:lpstr>First, experience this thought experiment…</vt:lpstr>
      <vt:lpstr>Egoism</vt:lpstr>
      <vt:lpstr>Altruism v. Psych. Egoism</vt:lpstr>
      <vt:lpstr>Altruism v. Psych. Egoism</vt:lpstr>
      <vt:lpstr>Altruism v. Psych. Egoism</vt:lpstr>
      <vt:lpstr>Psychological Egoism</vt:lpstr>
      <vt:lpstr>Psychological Egoism</vt:lpstr>
      <vt:lpstr>Psychological Egoism</vt:lpstr>
      <vt:lpstr>Psychological Egoism</vt:lpstr>
      <vt:lpstr>Psychological Egoism</vt:lpstr>
      <vt:lpstr>Psychological Egoism</vt:lpstr>
      <vt:lpstr>Psychological Egoism</vt:lpstr>
      <vt:lpstr>Psychological Egoism</vt:lpstr>
      <vt:lpstr>Psychological Egoism</vt:lpstr>
      <vt:lpstr>Transition Slide</vt:lpstr>
      <vt:lpstr>Ethical Egoism</vt:lpstr>
      <vt:lpstr>Ethical Egoism</vt:lpstr>
      <vt:lpstr>Ethical Egoism</vt:lpstr>
      <vt:lpstr>Ethical Egoism</vt:lpstr>
      <vt:lpstr>Ethical Egoism</vt:lpstr>
      <vt:lpstr>Human Nature is Bad Xunzi (cont.)</vt:lpstr>
      <vt:lpstr>Criticism of Ethical Egoism</vt:lpstr>
      <vt:lpstr>Criticism of Ethical Egoism</vt:lpstr>
      <vt:lpstr>Human Nature is Bad Xunzi (cont.)</vt:lpstr>
      <vt:lpstr>Dong Zhongshu and the Victory of Confucianism</vt:lpstr>
      <vt:lpstr>Images</vt:lpstr>
    </vt:vector>
  </TitlesOfParts>
  <Company>Century College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Confucianism</dc:title>
  <dc:creator>Steve Aspenson</dc:creator>
  <cp:lastModifiedBy>Steve Aspenson</cp:lastModifiedBy>
  <cp:revision>118</cp:revision>
  <dcterms:created xsi:type="dcterms:W3CDTF">2013-11-26T02:10:31Z</dcterms:created>
  <dcterms:modified xsi:type="dcterms:W3CDTF">2018-01-17T03:10:10Z</dcterms:modified>
</cp:coreProperties>
</file>